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53" r:id="rId10"/>
    <p:sldMasterId id="2147495665" r:id="rId11"/>
    <p:sldMasterId id="2147495677" r:id="rId12"/>
    <p:sldMasterId id="2147495701" r:id="rId13"/>
    <p:sldMasterId id="2147495749" r:id="rId14"/>
    <p:sldMasterId id="2147495809" r:id="rId15"/>
    <p:sldMasterId id="2147495821" r:id="rId16"/>
  </p:sldMasterIdLst>
  <p:notesMasterIdLst>
    <p:notesMasterId r:id="rId65"/>
  </p:notesMasterIdLst>
  <p:sldIdLst>
    <p:sldId id="331" r:id="rId17"/>
    <p:sldId id="330" r:id="rId18"/>
    <p:sldId id="259" r:id="rId19"/>
    <p:sldId id="267" r:id="rId20"/>
    <p:sldId id="265" r:id="rId21"/>
    <p:sldId id="261" r:id="rId22"/>
    <p:sldId id="260" r:id="rId23"/>
    <p:sldId id="268" r:id="rId24"/>
    <p:sldId id="257" r:id="rId25"/>
    <p:sldId id="269" r:id="rId26"/>
    <p:sldId id="3951" r:id="rId27"/>
    <p:sldId id="3952" r:id="rId28"/>
    <p:sldId id="3996" r:id="rId29"/>
    <p:sldId id="3961" r:id="rId30"/>
    <p:sldId id="262" r:id="rId31"/>
    <p:sldId id="263" r:id="rId32"/>
    <p:sldId id="980" r:id="rId33"/>
    <p:sldId id="256" r:id="rId34"/>
    <p:sldId id="3809" r:id="rId35"/>
    <p:sldId id="3946" r:id="rId36"/>
    <p:sldId id="3791" r:id="rId37"/>
    <p:sldId id="3820" r:id="rId38"/>
    <p:sldId id="3821" r:id="rId39"/>
    <p:sldId id="258" r:id="rId40"/>
    <p:sldId id="266" r:id="rId41"/>
    <p:sldId id="3822" r:id="rId42"/>
    <p:sldId id="3823" r:id="rId43"/>
    <p:sldId id="3824" r:id="rId44"/>
    <p:sldId id="3825" r:id="rId45"/>
    <p:sldId id="3826" r:id="rId46"/>
    <p:sldId id="264" r:id="rId47"/>
    <p:sldId id="287" r:id="rId48"/>
    <p:sldId id="4073" r:id="rId49"/>
    <p:sldId id="4085" r:id="rId50"/>
    <p:sldId id="4086" r:id="rId51"/>
    <p:sldId id="4087" r:id="rId52"/>
    <p:sldId id="4060" r:id="rId53"/>
    <p:sldId id="4051" r:id="rId54"/>
    <p:sldId id="4083" r:id="rId55"/>
    <p:sldId id="4003" r:id="rId56"/>
    <p:sldId id="4075" r:id="rId57"/>
    <p:sldId id="4018" r:id="rId58"/>
    <p:sldId id="4074" r:id="rId59"/>
    <p:sldId id="4035" r:id="rId60"/>
    <p:sldId id="4077" r:id="rId61"/>
    <p:sldId id="4049" r:id="rId62"/>
    <p:sldId id="3990" r:id="rId63"/>
    <p:sldId id="287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9/25/2025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9/25/2025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9/25/2025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9/25/2025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9/25/2025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9/25/2025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9/25/2025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9/25/2025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9/25/2025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9/25/2025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9/25/2025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9/25/2025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5124359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8819602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3138074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6709965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0252730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3201794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34943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4785112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7970750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3594848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9/25/2025</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123479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9/25/2025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9/25/2025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9/25/2025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9/25/2025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9/25/2025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9/25/2025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9/25/2025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9/25/2025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9/25/2025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9/25/2025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9/25/2025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9/25/2025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9/25/2025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9/25/2025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9/25/2025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9/25/2025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9/25/2025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9/25/2025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9/25/2025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9/25/2025</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3545539936"/>
      </p:ext>
    </p:extLst>
  </p:cSld>
  <p:clrMap bg1="lt1" tx1="dk1" bg2="lt2" tx2="dk2" accent1="accent1" accent2="accent2" accent3="accent3" accent4="accent4" accent5="accent5" accent6="accent6" hlink="hlink" folHlink="folHlink"/>
  <p:sldLayoutIdLst>
    <p:sldLayoutId id="2147495822" r:id="rId1"/>
    <p:sldLayoutId id="2147495823" r:id="rId2"/>
    <p:sldLayoutId id="2147495824" r:id="rId3"/>
    <p:sldLayoutId id="2147495825" r:id="rId4"/>
    <p:sldLayoutId id="2147495826" r:id="rId5"/>
    <p:sldLayoutId id="2147495827" r:id="rId6"/>
    <p:sldLayoutId id="2147495828" r:id="rId7"/>
    <p:sldLayoutId id="2147495829" r:id="rId8"/>
    <p:sldLayoutId id="2147495830" r:id="rId9"/>
    <p:sldLayoutId id="2147495831" r:id="rId10"/>
    <p:sldLayoutId id="2147495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9/25/2025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9/25/2025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9/25/2025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9/25/2025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9/25/2025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9/25/2025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9/25/2025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9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1.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forms.office.com/Pages/ResponsePage.aspx?id=Z2mOtJlocE-wRHRK3kZFYRVb0P9PDaBCmix56qZSyglUMk1HUEFGWk1LUkFSR04yV0ZPT0JGQ05QQi4u" TargetMode="External"/><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137.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7.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7.xml"/></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3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18" Type="http://schemas.openxmlformats.org/officeDocument/2006/relationships/image" Target="../media/image115.png"/><Relationship Id="rId3" Type="http://schemas.openxmlformats.org/officeDocument/2006/relationships/image" Target="../media/image100.svg"/><Relationship Id="rId21" Type="http://schemas.openxmlformats.org/officeDocument/2006/relationships/image" Target="../media/image118.svg"/><Relationship Id="rId7" Type="http://schemas.openxmlformats.org/officeDocument/2006/relationships/image" Target="../media/image104.svg"/><Relationship Id="rId12" Type="http://schemas.openxmlformats.org/officeDocument/2006/relationships/image" Target="../media/image109.png"/><Relationship Id="rId17" Type="http://schemas.openxmlformats.org/officeDocument/2006/relationships/image" Target="../media/image114.svg"/><Relationship Id="rId2" Type="http://schemas.openxmlformats.org/officeDocument/2006/relationships/image" Target="../media/image99.png"/><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13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5" Type="http://schemas.openxmlformats.org/officeDocument/2006/relationships/image" Target="../media/image112.svg"/><Relationship Id="rId23" Type="http://schemas.openxmlformats.org/officeDocument/2006/relationships/hyperlink" Target="mailto:mdill004@somerset.colegia.org" TargetMode="External"/><Relationship Id="rId10" Type="http://schemas.openxmlformats.org/officeDocument/2006/relationships/image" Target="../media/image107.png"/><Relationship Id="rId19" Type="http://schemas.openxmlformats.org/officeDocument/2006/relationships/image" Target="../media/image116.svg"/><Relationship Id="rId4" Type="http://schemas.openxmlformats.org/officeDocument/2006/relationships/image" Target="../media/image101.png"/><Relationship Id="rId9" Type="http://schemas.openxmlformats.org/officeDocument/2006/relationships/image" Target="../media/image106.svg"/><Relationship Id="rId14" Type="http://schemas.openxmlformats.org/officeDocument/2006/relationships/image" Target="../media/image111.png"/><Relationship Id="rId22" Type="http://schemas.openxmlformats.org/officeDocument/2006/relationships/hyperlink" Target="mailto:ageeb.linda@somersetcollegeprep.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g"/><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6284749" y="909638"/>
            <a:ext cx="5201121" cy="1318062"/>
          </a:xfrm>
        </p:spPr>
        <p:txBody>
          <a:bodyPr vert="horz" lIns="91440" tIns="45720" rIns="91440" bIns="45720" rtlCol="0" anchor="t">
            <a:normAutofit/>
          </a:bodyPr>
          <a:lstStyle/>
          <a:p>
            <a:r>
              <a:rPr lang="en-US" sz="4000"/>
              <a:t>Lanyard Policy!</a:t>
            </a:r>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l="30289" r="14360" b="-1"/>
          <a:stretch>
            <a:fillRect/>
          </a:stretch>
        </p:blipFill>
        <p:spPr>
          <a:xfrm>
            <a:off x="20" y="10"/>
            <a:ext cx="5686740" cy="6857990"/>
          </a:xfrm>
          <a:prstGeom prst="rect">
            <a:avLst/>
          </a:prstGeom>
        </p:spPr>
      </p:pic>
      <p:cxnSp>
        <p:nvCxnSpPr>
          <p:cNvPr id="15" name="Straight Connector 14">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6290838" y="1632014"/>
            <a:ext cx="5201121" cy="4951665"/>
          </a:xfrm>
        </p:spPr>
        <p:txBody>
          <a:bodyPr vert="horz" lIns="91440" tIns="45720" rIns="91440" bIns="45720" rtlCol="0">
            <a:normAutofit/>
          </a:bodyPr>
          <a:lstStyle/>
          <a:p>
            <a:r>
              <a:rPr lang="en-US" sz="3200" b="1" u="sng" dirty="0">
                <a:highlight>
                  <a:srgbClr val="00FF00"/>
                </a:highlight>
              </a:rPr>
              <a:t>Rule: </a:t>
            </a:r>
            <a:r>
              <a:rPr lang="en-US" sz="3200" dirty="0"/>
              <a:t>				</a:t>
            </a:r>
          </a:p>
          <a:p>
            <a:r>
              <a:rPr lang="en-US" sz="3200" dirty="0"/>
              <a:t>Worn around neck ONLY	 		</a:t>
            </a:r>
          </a:p>
          <a:p>
            <a:r>
              <a:rPr lang="en-US" sz="3200" b="1" u="sng" dirty="0">
                <a:highlight>
                  <a:srgbClr val="FF0000"/>
                </a:highlight>
              </a:rPr>
              <a:t>Consequence</a:t>
            </a:r>
          </a:p>
          <a:p>
            <a:r>
              <a:rPr lang="en-US" sz="3200" b="1" i="1" dirty="0"/>
              <a:t>pocket/bookbag </a:t>
            </a:r>
            <a:r>
              <a:rPr lang="en-US" sz="3200" dirty="0"/>
              <a:t>= detention</a:t>
            </a:r>
          </a:p>
          <a:p>
            <a:endParaRPr lang="en-US" dirty="0"/>
          </a:p>
          <a:p>
            <a:pPr marL="457200"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3827286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082122">
                <a:alpha val="100000"/>
              </a:srgbClr>
            </a:gs>
            <a:gs pos="40000">
              <a:srgbClr val="295B53">
                <a:alpha val="100000"/>
              </a:srgbClr>
            </a:gs>
            <a:gs pos="60000">
              <a:srgbClr val="19B35C">
                <a:alpha val="100000"/>
              </a:srgbClr>
            </a:gs>
            <a:gs pos="85000">
              <a:srgbClr val="FCFF9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37646" y="-28936"/>
            <a:ext cx="12267291" cy="6915874"/>
          </a:xfrm>
          <a:custGeom>
            <a:avLst/>
            <a:gdLst/>
            <a:ahLst/>
            <a:cxnLst/>
            <a:rect l="l" t="t" r="r" b="b"/>
            <a:pathLst>
              <a:path w="18400937" h="10373811">
                <a:moveTo>
                  <a:pt x="0" y="0"/>
                </a:moveTo>
                <a:lnTo>
                  <a:pt x="18400938" y="0"/>
                </a:lnTo>
                <a:lnTo>
                  <a:pt x="18400938" y="10373810"/>
                </a:lnTo>
                <a:lnTo>
                  <a:pt x="0" y="10373810"/>
                </a:lnTo>
                <a:lnTo>
                  <a:pt x="0" y="0"/>
                </a:lnTo>
                <a:close/>
              </a:path>
            </a:pathLst>
          </a:custGeom>
          <a:blipFill>
            <a:blip r:embed="rId2"/>
            <a:stretch>
              <a:fillRect t="-9015" b="-9015"/>
            </a:stretch>
          </a:blipFill>
        </p:spPr>
        <p:txBody>
          <a:bodyPr/>
          <a:lstStyle/>
          <a:p>
            <a:pPr defTabSz="609630"/>
            <a:endParaRPr lang="en-US" sz="1200">
              <a:solidFill>
                <a:prstClr val="black"/>
              </a:solidFill>
              <a:latin typeface="Calibri"/>
            </a:endParaRPr>
          </a:p>
        </p:txBody>
      </p:sp>
      <p:sp>
        <p:nvSpPr>
          <p:cNvPr id="3" name="TextBox 3"/>
          <p:cNvSpPr txBox="1"/>
          <p:nvPr/>
        </p:nvSpPr>
        <p:spPr>
          <a:xfrm rot="1804286">
            <a:off x="9127054" y="561260"/>
            <a:ext cx="3286642" cy="1069524"/>
          </a:xfrm>
          <a:prstGeom prst="rect">
            <a:avLst/>
          </a:prstGeom>
        </p:spPr>
        <p:txBody>
          <a:bodyPr lIns="0" tIns="0" rIns="0" bIns="0" rtlCol="0" anchor="t">
            <a:spAutoFit/>
          </a:bodyPr>
          <a:lstStyle/>
          <a:p>
            <a:pPr algn="ctr" defTabSz="609630">
              <a:lnSpc>
                <a:spcPts val="4093"/>
              </a:lnSpc>
            </a:pPr>
            <a:r>
              <a:rPr lang="en-US" sz="5116">
                <a:solidFill>
                  <a:srgbClr val="FFDE59"/>
                </a:solidFill>
                <a:latin typeface="Gladiola"/>
                <a:ea typeface="Gladiola"/>
                <a:cs typeface="Gladiola"/>
                <a:sym typeface="Gladiola"/>
              </a:rPr>
              <a:t>You’re Invited!</a:t>
            </a:r>
          </a:p>
        </p:txBody>
      </p:sp>
      <p:sp>
        <p:nvSpPr>
          <p:cNvPr id="4" name="TextBox 4"/>
          <p:cNvSpPr txBox="1"/>
          <p:nvPr/>
        </p:nvSpPr>
        <p:spPr>
          <a:xfrm>
            <a:off x="1552311" y="69944"/>
            <a:ext cx="9087379" cy="2674258"/>
          </a:xfrm>
          <a:prstGeom prst="rect">
            <a:avLst/>
          </a:prstGeom>
        </p:spPr>
        <p:txBody>
          <a:bodyPr lIns="0" tIns="0" rIns="0" bIns="0" rtlCol="0" anchor="t">
            <a:spAutoFit/>
          </a:bodyPr>
          <a:lstStyle/>
          <a:p>
            <a:pPr algn="ctr" defTabSz="609630">
              <a:lnSpc>
                <a:spcPts val="10934"/>
              </a:lnSpc>
            </a:pPr>
            <a:r>
              <a:rPr lang="en-US" sz="7810" b="1">
                <a:solidFill>
                  <a:srgbClr val="FFEB99"/>
                </a:solidFill>
                <a:latin typeface="Recoleta Bold"/>
                <a:ea typeface="Recoleta Bold"/>
                <a:cs typeface="Recoleta Bold"/>
                <a:sym typeface="Recoleta Bold"/>
              </a:rPr>
              <a:t>Homecoming</a:t>
            </a:r>
          </a:p>
          <a:p>
            <a:pPr algn="ctr" defTabSz="609630">
              <a:lnSpc>
                <a:spcPts val="10934"/>
              </a:lnSpc>
              <a:spcBef>
                <a:spcPct val="0"/>
              </a:spcBef>
            </a:pPr>
            <a:r>
              <a:rPr lang="en-US" sz="7810" b="1">
                <a:solidFill>
                  <a:srgbClr val="FFEB99"/>
                </a:solidFill>
                <a:latin typeface="Recoleta Bold"/>
                <a:ea typeface="Recoleta Bold"/>
                <a:cs typeface="Recoleta Bold"/>
                <a:sym typeface="Recoleta Bold"/>
              </a:rPr>
              <a:t>2025</a:t>
            </a:r>
          </a:p>
        </p:txBody>
      </p:sp>
      <p:sp>
        <p:nvSpPr>
          <p:cNvPr id="5" name="TextBox 5"/>
          <p:cNvSpPr txBox="1"/>
          <p:nvPr/>
        </p:nvSpPr>
        <p:spPr>
          <a:xfrm>
            <a:off x="2442650" y="3200678"/>
            <a:ext cx="7306701" cy="3546420"/>
          </a:xfrm>
          <a:prstGeom prst="rect">
            <a:avLst/>
          </a:prstGeom>
        </p:spPr>
        <p:txBody>
          <a:bodyPr lIns="0" tIns="0" rIns="0" bIns="0" rtlCol="0" anchor="t">
            <a:spAutoFit/>
          </a:bodyPr>
          <a:lstStyle/>
          <a:p>
            <a:pPr algn="ctr" defTabSz="609630">
              <a:lnSpc>
                <a:spcPts val="4021"/>
              </a:lnSpc>
            </a:pPr>
            <a:r>
              <a:rPr lang="en-US" sz="2867" b="1" dirty="0">
                <a:solidFill>
                  <a:srgbClr val="FFEB99"/>
                </a:solidFill>
                <a:latin typeface="Recoleta Bold"/>
                <a:ea typeface="Recoleta Bold"/>
                <a:cs typeface="Recoleta Bold"/>
                <a:sym typeface="Recoleta Bold"/>
              </a:rPr>
              <a:t>Join us for a wonderful night on the Bayou!</a:t>
            </a:r>
          </a:p>
          <a:p>
            <a:pPr algn="ctr" defTabSz="609630">
              <a:lnSpc>
                <a:spcPts val="4021"/>
              </a:lnSpc>
            </a:pPr>
            <a:r>
              <a:rPr lang="en-US" sz="2867" b="1" dirty="0">
                <a:solidFill>
                  <a:srgbClr val="FFEB99"/>
                </a:solidFill>
                <a:latin typeface="Recoleta Bold"/>
                <a:ea typeface="Recoleta Bold"/>
                <a:cs typeface="Recoleta Bold"/>
                <a:sym typeface="Recoleta Bold"/>
              </a:rPr>
              <a:t>Theme: Night on the Bayou</a:t>
            </a:r>
            <a:endParaRPr lang="en-US" sz="2867" b="1" dirty="0">
              <a:solidFill>
                <a:srgbClr val="FFEB99"/>
              </a:solidFill>
              <a:latin typeface="Recoleta Bold"/>
              <a:ea typeface="Recoleta Bold"/>
              <a:cs typeface="Recoleta Bold"/>
            </a:endParaRPr>
          </a:p>
          <a:p>
            <a:pPr algn="ctr" defTabSz="609630">
              <a:lnSpc>
                <a:spcPts val="4021"/>
              </a:lnSpc>
            </a:pPr>
            <a:r>
              <a:rPr lang="en-US" sz="2867" b="1" dirty="0">
                <a:solidFill>
                  <a:srgbClr val="FFEB99"/>
                </a:solidFill>
                <a:latin typeface="Recoleta Bold"/>
                <a:ea typeface="Recoleta Bold"/>
                <a:cs typeface="Recoleta Bold"/>
                <a:sym typeface="Recoleta Bold"/>
              </a:rPr>
              <a:t>Time: 7pm - 10:30 pm </a:t>
            </a:r>
            <a:endParaRPr lang="en-US" sz="2867" b="1" dirty="0">
              <a:solidFill>
                <a:srgbClr val="FFEB99"/>
              </a:solidFill>
              <a:latin typeface="Recoleta Bold"/>
              <a:ea typeface="Recoleta Bold"/>
              <a:cs typeface="Recoleta Bold"/>
            </a:endParaRPr>
          </a:p>
          <a:p>
            <a:pPr algn="ctr" defTabSz="609630">
              <a:lnSpc>
                <a:spcPts val="4021"/>
              </a:lnSpc>
            </a:pPr>
            <a:r>
              <a:rPr lang="en-US" sz="2867" b="1" dirty="0">
                <a:solidFill>
                  <a:srgbClr val="FFEB99"/>
                </a:solidFill>
                <a:latin typeface="Recoleta Bold"/>
                <a:ea typeface="Recoleta Bold"/>
                <a:cs typeface="Recoleta Bold"/>
                <a:sym typeface="Recoleta Bold"/>
              </a:rPr>
              <a:t>Date: Saturday, November 1st </a:t>
            </a:r>
            <a:endParaRPr lang="en-US" sz="2867" b="1" dirty="0">
              <a:solidFill>
                <a:srgbClr val="FFEB99"/>
              </a:solidFill>
              <a:latin typeface="Recoleta Bold"/>
              <a:ea typeface="Recoleta Bold"/>
              <a:cs typeface="Recoleta Bold"/>
            </a:endParaRPr>
          </a:p>
          <a:p>
            <a:pPr algn="ctr" defTabSz="609630">
              <a:lnSpc>
                <a:spcPts val="4021"/>
              </a:lnSpc>
            </a:pPr>
            <a:r>
              <a:rPr lang="en-US" sz="2867" b="1" dirty="0">
                <a:solidFill>
                  <a:srgbClr val="FFEB99"/>
                </a:solidFill>
                <a:latin typeface="Recoleta Bold"/>
                <a:ea typeface="Recoleta Bold"/>
                <a:cs typeface="Recoleta Bold"/>
                <a:sym typeface="Recoleta Bold"/>
              </a:rPr>
              <a:t>Location: Tradition Town Hall</a:t>
            </a:r>
            <a:endParaRPr lang="en-US" sz="2867" b="1" dirty="0">
              <a:solidFill>
                <a:srgbClr val="FFEB99"/>
              </a:solidFill>
              <a:latin typeface="Recoleta Bold"/>
              <a:ea typeface="Recoleta Bold"/>
              <a:cs typeface="Recoleta Bold"/>
            </a:endParaRPr>
          </a:p>
          <a:p>
            <a:pPr algn="ctr" defTabSz="609630">
              <a:lnSpc>
                <a:spcPts val="4021"/>
              </a:lnSpc>
              <a:spcBef>
                <a:spcPct val="0"/>
              </a:spcBef>
            </a:pPr>
            <a:endParaRPr lang="en-US" sz="2872" b="1">
              <a:solidFill>
                <a:srgbClr val="FFEB99"/>
              </a:solidFill>
              <a:latin typeface="Recoleta Bold"/>
              <a:ea typeface="Recoleta Bold"/>
              <a:cs typeface="Recoleta Bold"/>
              <a:sym typeface="Recoleta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517C6-C839-6693-956B-9815028D32FC}"/>
              </a:ext>
            </a:extLst>
          </p:cNvPr>
          <p:cNvPicPr>
            <a:picLocks noChangeAspect="1"/>
          </p:cNvPicPr>
          <p:nvPr/>
        </p:nvPicPr>
        <p:blipFill>
          <a:blip r:embed="rId2"/>
          <a:stretch>
            <a:fillRect/>
          </a:stretch>
        </p:blipFill>
        <p:spPr>
          <a:xfrm>
            <a:off x="-22746" y="0"/>
            <a:ext cx="12214746" cy="6786670"/>
          </a:xfrm>
          <a:prstGeom prst="rect">
            <a:avLst/>
          </a:prstGeom>
        </p:spPr>
      </p:pic>
    </p:spTree>
    <p:extLst>
      <p:ext uri="{BB962C8B-B14F-4D97-AF65-F5344CB8AC3E}">
        <p14:creationId xmlns:p14="http://schemas.microsoft.com/office/powerpoint/2010/main" val="1688164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txBody>
          <a:bodyPr/>
          <a:lstStyle/>
          <a:p>
            <a:pPr defTabSz="609630"/>
            <a:endParaRPr lang="en-US" sz="1200">
              <a:solidFill>
                <a:prstClr val="black"/>
              </a:solidFill>
              <a:latin typeface="Calibri"/>
            </a:endParaRPr>
          </a:p>
        </p:txBody>
      </p:sp>
      <p:sp>
        <p:nvSpPr>
          <p:cNvPr id="3" name="Freeform 3">
            <a:hlinkClick r:id="rId3" tooltip="https://forms.office.com/Pages/ResponsePage.aspx?id=Z2mOtJlocE-wRHRK3kZFYRVb0P9PDaBCmix56qZSyglUMk1HUEFGWk1LUkFSR04yV0ZPT0JGQ05QQi4u"/>
          </p:cNvPr>
          <p:cNvSpPr/>
          <p:nvPr/>
        </p:nvSpPr>
        <p:spPr>
          <a:xfrm>
            <a:off x="-6227" y="1519649"/>
            <a:ext cx="5883963" cy="5341567"/>
          </a:xfrm>
          <a:custGeom>
            <a:avLst/>
            <a:gdLst/>
            <a:ahLst/>
            <a:cxnLst/>
            <a:rect l="l" t="t" r="r" b="b"/>
            <a:pathLst>
              <a:path w="8825944" h="8012350">
                <a:moveTo>
                  <a:pt x="0" y="0"/>
                </a:moveTo>
                <a:lnTo>
                  <a:pt x="8825944" y="0"/>
                </a:lnTo>
                <a:lnTo>
                  <a:pt x="8825944" y="8012351"/>
                </a:lnTo>
                <a:lnTo>
                  <a:pt x="0" y="8012351"/>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7338814" y="-219"/>
            <a:ext cx="4854887" cy="5827573"/>
          </a:xfrm>
          <a:custGeom>
            <a:avLst/>
            <a:gdLst/>
            <a:ahLst/>
            <a:cxnLst/>
            <a:rect l="l" t="t" r="r" b="b"/>
            <a:pathLst>
              <a:path w="7411726" h="8676661">
                <a:moveTo>
                  <a:pt x="7411726" y="0"/>
                </a:moveTo>
                <a:lnTo>
                  <a:pt x="0" y="0"/>
                </a:lnTo>
                <a:lnTo>
                  <a:pt x="0" y="8676661"/>
                </a:lnTo>
                <a:lnTo>
                  <a:pt x="7411726" y="8676661"/>
                </a:lnTo>
                <a:lnTo>
                  <a:pt x="7411726" y="0"/>
                </a:lnTo>
                <a:close/>
              </a:path>
            </a:pathLst>
          </a:custGeom>
          <a:blipFill>
            <a:blip r:embed="rId6">
              <a:alphaModFix amt="79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115679" y="2675787"/>
            <a:ext cx="1627549" cy="2110275"/>
          </a:xfrm>
          <a:custGeom>
            <a:avLst/>
            <a:gdLst/>
            <a:ahLst/>
            <a:cxnLst/>
            <a:rect l="l" t="t" r="r" b="b"/>
            <a:pathLst>
              <a:path w="2441324" h="3165412">
                <a:moveTo>
                  <a:pt x="0" y="0"/>
                </a:moveTo>
                <a:lnTo>
                  <a:pt x="2441324" y="0"/>
                </a:lnTo>
                <a:lnTo>
                  <a:pt x="2441324" y="3165412"/>
                </a:lnTo>
                <a:lnTo>
                  <a:pt x="0" y="3165412"/>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87" y="40723"/>
            <a:ext cx="3051882" cy="5529532"/>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67444" y="5555176"/>
            <a:ext cx="1820550" cy="1037713"/>
          </a:xfrm>
          <a:custGeom>
            <a:avLst/>
            <a:gdLst/>
            <a:ahLst/>
            <a:cxnLst/>
            <a:rect l="l" t="t" r="r" b="b"/>
            <a:pathLst>
              <a:path w="2730825" h="1556570">
                <a:moveTo>
                  <a:pt x="0" y="0"/>
                </a:moveTo>
                <a:lnTo>
                  <a:pt x="2730826" y="0"/>
                </a:lnTo>
                <a:lnTo>
                  <a:pt x="2730826" y="1556571"/>
                </a:lnTo>
                <a:lnTo>
                  <a:pt x="0" y="155657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8852843" y="-4262"/>
            <a:ext cx="3352575" cy="5806409"/>
          </a:xfrm>
          <a:custGeom>
            <a:avLst/>
            <a:gdLst/>
            <a:ahLst/>
            <a:cxnLst/>
            <a:rect l="l" t="t" r="r" b="b"/>
            <a:pathLst>
              <a:path w="5524881" h="8666481">
                <a:moveTo>
                  <a:pt x="5524882" y="0"/>
                </a:moveTo>
                <a:lnTo>
                  <a:pt x="0" y="0"/>
                </a:lnTo>
                <a:lnTo>
                  <a:pt x="0" y="8666481"/>
                </a:lnTo>
                <a:lnTo>
                  <a:pt x="5524882" y="8666481"/>
                </a:lnTo>
                <a:lnTo>
                  <a:pt x="5524882"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777604" y="14816"/>
            <a:ext cx="6307885" cy="596638"/>
          </a:xfrm>
          <a:prstGeom prst="rect">
            <a:avLst/>
          </a:prstGeom>
        </p:spPr>
        <p:txBody>
          <a:bodyPr lIns="0" tIns="0" rIns="0" bIns="0" rtlCol="0" anchor="t">
            <a:spAutoFit/>
          </a:bodyPr>
          <a:lstStyle/>
          <a:p>
            <a:pPr algn="ctr" defTabSz="609630">
              <a:lnSpc>
                <a:spcPts val="5133"/>
              </a:lnSpc>
              <a:spcBef>
                <a:spcPct val="0"/>
              </a:spcBef>
            </a:pPr>
            <a:r>
              <a:rPr lang="en-US" sz="3634" spc="33" dirty="0">
                <a:solidFill>
                  <a:srgbClr val="494121"/>
                </a:solidFill>
                <a:latin typeface="Shrikhand"/>
                <a:ea typeface="Shrikhand"/>
                <a:cs typeface="Shrikhand"/>
                <a:sym typeface="Shrikhand"/>
              </a:rPr>
              <a:t>Homecoming Music Request</a:t>
            </a:r>
          </a:p>
        </p:txBody>
      </p:sp>
      <p:sp>
        <p:nvSpPr>
          <p:cNvPr id="10" name="TextBox 10"/>
          <p:cNvSpPr txBox="1"/>
          <p:nvPr/>
        </p:nvSpPr>
        <p:spPr>
          <a:xfrm>
            <a:off x="2002153" y="5216663"/>
            <a:ext cx="8191395" cy="316690"/>
          </a:xfrm>
          <a:prstGeom prst="rect">
            <a:avLst/>
          </a:prstGeom>
        </p:spPr>
        <p:txBody>
          <a:bodyPr wrap="square" lIns="0" tIns="0" rIns="0" bIns="0" rtlCol="0" anchor="t">
            <a:spAutoFit/>
          </a:bodyPr>
          <a:lstStyle/>
          <a:p>
            <a:pPr algn="ctr" defTabSz="609630">
              <a:lnSpc>
                <a:spcPts val="2175"/>
              </a:lnSpc>
            </a:pPr>
            <a:r>
              <a:rPr lang="en-US" sz="3600" dirty="0">
                <a:solidFill>
                  <a:srgbClr val="494121"/>
                </a:solidFill>
                <a:latin typeface="Shrikhand"/>
                <a:ea typeface="Shrikhand"/>
                <a:cs typeface="Shrikhand"/>
                <a:hlinkClick r:id="rId3"/>
              </a:rPr>
              <a:t>Music Request Link</a:t>
            </a:r>
            <a:endParaRPr lang="en-US" sz="3600" dirty="0">
              <a:solidFill>
                <a:srgbClr val="494121"/>
              </a:solidFill>
              <a:latin typeface="Shrikhand"/>
              <a:ea typeface="Shrikhand"/>
              <a:cs typeface="Shrikhand"/>
            </a:endParaRPr>
          </a:p>
        </p:txBody>
      </p:sp>
      <p:sp>
        <p:nvSpPr>
          <p:cNvPr id="11" name="TextBox 11"/>
          <p:cNvSpPr txBox="1"/>
          <p:nvPr/>
        </p:nvSpPr>
        <p:spPr>
          <a:xfrm>
            <a:off x="2892206" y="1654204"/>
            <a:ext cx="5832493" cy="686791"/>
          </a:xfrm>
          <a:prstGeom prst="rect">
            <a:avLst/>
          </a:prstGeom>
        </p:spPr>
        <p:txBody>
          <a:bodyPr wrap="square" lIns="0" tIns="0" rIns="0" bIns="0" rtlCol="0" anchor="t">
            <a:spAutoFit/>
          </a:bodyPr>
          <a:lstStyle/>
          <a:p>
            <a:pPr algn="ctr" defTabSz="609630">
              <a:lnSpc>
                <a:spcPts val="2799"/>
              </a:lnSpc>
            </a:pPr>
            <a:r>
              <a:rPr lang="en-US" sz="1999">
                <a:solidFill>
                  <a:srgbClr val="494121"/>
                </a:solidFill>
                <a:latin typeface="Shrikhand"/>
                <a:ea typeface="Shrikhand"/>
                <a:cs typeface="Shrikhand"/>
                <a:sym typeface="Shrikhand"/>
              </a:rPr>
              <a:t>Check your email for a link to request songs for homecoming!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2996A-A7E8-771F-1C57-1DFB0950AAD4}"/>
              </a:ext>
            </a:extLst>
          </p:cNvPr>
          <p:cNvPicPr>
            <a:picLocks noChangeAspect="1"/>
          </p:cNvPicPr>
          <p:nvPr/>
        </p:nvPicPr>
        <p:blipFill>
          <a:blip r:embed="rId2"/>
          <a:stretch>
            <a:fillRect/>
          </a:stretch>
        </p:blipFill>
        <p:spPr>
          <a:xfrm>
            <a:off x="2816352" y="0"/>
            <a:ext cx="6404650" cy="6858000"/>
          </a:xfrm>
          <a:prstGeom prst="rect">
            <a:avLst/>
          </a:prstGeom>
        </p:spPr>
      </p:pic>
    </p:spTree>
    <p:extLst>
      <p:ext uri="{BB962C8B-B14F-4D97-AF65-F5344CB8AC3E}">
        <p14:creationId xmlns:p14="http://schemas.microsoft.com/office/powerpoint/2010/main" val="40440311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291F-F764-BA01-EBD7-BC4719A2BD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12DB1-5BB7-C18B-FF14-F30B22C3071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43B0B7-71B2-4632-BA0E-3396BFB6E8AD}"/>
              </a:ext>
            </a:extLst>
          </p:cNvPr>
          <p:cNvPicPr>
            <a:picLocks noChangeAspect="1"/>
          </p:cNvPicPr>
          <p:nvPr/>
        </p:nvPicPr>
        <p:blipFill>
          <a:blip r:embed="rId2"/>
          <a:stretch>
            <a:fillRect/>
          </a:stretch>
        </p:blipFill>
        <p:spPr>
          <a:xfrm>
            <a:off x="0" y="15727"/>
            <a:ext cx="12192000" cy="6826546"/>
          </a:xfrm>
          <a:prstGeom prst="rect">
            <a:avLst/>
          </a:prstGeom>
        </p:spPr>
      </p:pic>
    </p:spTree>
    <p:extLst>
      <p:ext uri="{BB962C8B-B14F-4D97-AF65-F5344CB8AC3E}">
        <p14:creationId xmlns:p14="http://schemas.microsoft.com/office/powerpoint/2010/main" val="1159506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208" y="508092"/>
            <a:ext cx="4358503" cy="1540830"/>
          </a:xfrm>
        </p:spPr>
        <p:txBody>
          <a:bodyPr anchor="t">
            <a:normAutofit/>
          </a:bodyPr>
          <a:lstStyle/>
          <a:p>
            <a:pPr>
              <a:lnSpc>
                <a:spcPct val="90000"/>
              </a:lnSpc>
            </a:pPr>
            <a:r>
              <a:rPr lang="en-US" b="1" dirty="0"/>
              <a:t>FBA</a:t>
            </a:r>
            <a:br>
              <a:rPr lang="en-US" sz="4200" b="1" dirty="0"/>
            </a:br>
            <a:r>
              <a:rPr lang="en-US" sz="2800" b="1" dirty="0"/>
              <a:t>Cornhole Construction!!!!</a:t>
            </a:r>
            <a:endParaRPr lang="en-US" sz="4200" b="1" dirty="0"/>
          </a:p>
        </p:txBody>
      </p:sp>
      <p:sp>
        <p:nvSpPr>
          <p:cNvPr id="3" name="Subtitle 2"/>
          <p:cNvSpPr>
            <a:spLocks noGrp="1"/>
          </p:cNvSpPr>
          <p:nvPr>
            <p:ph type="subTitle" idx="1"/>
          </p:nvPr>
        </p:nvSpPr>
        <p:spPr>
          <a:xfrm>
            <a:off x="520842" y="2924677"/>
            <a:ext cx="4378286" cy="1540830"/>
          </a:xfrm>
        </p:spPr>
        <p:txBody>
          <a:bodyPr vert="horz" lIns="91440" tIns="45720" rIns="91440" bIns="45720" rtlCol="0" anchor="b">
            <a:noAutofit/>
          </a:bodyPr>
          <a:lstStyle/>
          <a:p>
            <a:r>
              <a:rPr lang="en-US" sz="3000" b="1" dirty="0">
                <a:latin typeface="Baskerville Old Face"/>
              </a:rPr>
              <a:t>Monday &amp; Wednesday</a:t>
            </a:r>
          </a:p>
          <a:p>
            <a:r>
              <a:rPr lang="en-US" sz="3000" b="1" dirty="0">
                <a:latin typeface="Baskerville Old Face"/>
              </a:rPr>
              <a:t>During Lunch</a:t>
            </a:r>
          </a:p>
          <a:p>
            <a:r>
              <a:rPr lang="en-US" sz="3000" b="1" dirty="0">
                <a:latin typeface="Baskerville Old Face"/>
              </a:rPr>
              <a:t>Room 175</a:t>
            </a:r>
          </a:p>
        </p:txBody>
      </p:sp>
      <p:pic>
        <p:nvPicPr>
          <p:cNvPr id="7" name="Picture 6" descr="A Woodgrain Triangle #2 -Custom regulation size cornhole boards - Cornhole  Pro LLC">
            <a:extLst>
              <a:ext uri="{FF2B5EF4-FFF2-40B4-BE49-F238E27FC236}">
                <a16:creationId xmlns:a16="http://schemas.microsoft.com/office/drawing/2014/main" id="{AECA4F4C-3B8F-6B48-8795-EED65729ECC5}"/>
              </a:ext>
            </a:extLst>
          </p:cNvPr>
          <p:cNvPicPr>
            <a:picLocks noChangeAspect="1"/>
          </p:cNvPicPr>
          <p:nvPr/>
        </p:nvPicPr>
        <p:blipFill>
          <a:blip r:embed="rId2"/>
          <a:srcRect r="3" b="4318"/>
          <a:stretch>
            <a:fillRect/>
          </a:stretch>
        </p:blipFill>
        <p:spPr>
          <a:xfrm>
            <a:off x="5398477" y="508090"/>
            <a:ext cx="6271028" cy="5745379"/>
          </a:xfrm>
          <a:prstGeom prst="rect">
            <a:avLst/>
          </a:prstGeom>
        </p:spPr>
      </p:pic>
      <p:sp>
        <p:nvSpPr>
          <p:cNvPr id="10" name="TextBox 9">
            <a:extLst>
              <a:ext uri="{FF2B5EF4-FFF2-40B4-BE49-F238E27FC236}">
                <a16:creationId xmlns:a16="http://schemas.microsoft.com/office/drawing/2014/main" id="{818AD294-229F-D098-43E8-E4BBE3614623}"/>
              </a:ext>
            </a:extLst>
          </p:cNvPr>
          <p:cNvSpPr txBox="1"/>
          <p:nvPr/>
        </p:nvSpPr>
        <p:spPr>
          <a:xfrm>
            <a:off x="491554" y="5222418"/>
            <a:ext cx="4407574" cy="1000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ptos" panose="02110004020202020204"/>
                <a:ea typeface="+mn-ea"/>
                <a:cs typeface="+mn-cs"/>
              </a:rPr>
              <a:t>If you have any questions, email: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Gunner - gcome001@somerset.colegia.org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Leo - lsalg001@somerset.colegia.org</a:t>
            </a:r>
          </a:p>
        </p:txBody>
      </p:sp>
      <p:sp>
        <p:nvSpPr>
          <p:cNvPr id="4" name="TextBox 3">
            <a:extLst>
              <a:ext uri="{FF2B5EF4-FFF2-40B4-BE49-F238E27FC236}">
                <a16:creationId xmlns:a16="http://schemas.microsoft.com/office/drawing/2014/main" id="{0E0DC204-0FEB-FE63-21EE-85D55633C160}"/>
              </a:ext>
            </a:extLst>
          </p:cNvPr>
          <p:cNvSpPr txBox="1"/>
          <p:nvPr/>
        </p:nvSpPr>
        <p:spPr>
          <a:xfrm>
            <a:off x="491554" y="1758121"/>
            <a:ext cx="43881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FBA Members Only --</a:t>
            </a: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3010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9C798-DD63-C161-1BDE-3D44A9561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9809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ertificate&#10;&#10;AI-generated content may be incorrect.">
            <a:extLst>
              <a:ext uri="{FF2B5EF4-FFF2-40B4-BE49-F238E27FC236}">
                <a16:creationId xmlns:a16="http://schemas.microsoft.com/office/drawing/2014/main" id="{182E1F77-1567-7651-C572-FE8428BDE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50"/>
            <a:ext cx="12192000" cy="6820699"/>
          </a:xfrm>
          <a:prstGeom prst="rect">
            <a:avLst/>
          </a:prstGeom>
        </p:spPr>
      </p:pic>
    </p:spTree>
    <p:extLst>
      <p:ext uri="{BB962C8B-B14F-4D97-AF65-F5344CB8AC3E}">
        <p14:creationId xmlns:p14="http://schemas.microsoft.com/office/powerpoint/2010/main" val="3360402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2837009" y="5206189"/>
            <a:ext cx="2610451" cy="3418447"/>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421611">
            <a:off x="4973219" y="-176956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184796">
            <a:off x="10132997" y="3825749"/>
            <a:ext cx="2212179" cy="3797732"/>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598021">
            <a:off x="-951553" y="-154731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52532" y="854942"/>
            <a:ext cx="9381187" cy="565613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191936" cy="2522317"/>
            </a:xfrm>
            <a:custGeom>
              <a:avLst/>
              <a:gdLst/>
              <a:ahLst/>
              <a:cxnLst/>
              <a:rect l="l" t="t" r="r" b="b"/>
              <a:pathLst>
                <a:path w="4191936" h="2522317">
                  <a:moveTo>
                    <a:pt x="4157646" y="21590"/>
                  </a:moveTo>
                  <a:cubicBezTo>
                    <a:pt x="4158916" y="34290"/>
                    <a:pt x="4158916" y="44450"/>
                    <a:pt x="4160186" y="54610"/>
                  </a:cubicBezTo>
                  <a:cubicBezTo>
                    <a:pt x="4162726" y="101419"/>
                    <a:pt x="4163996" y="155111"/>
                    <a:pt x="4166536" y="206885"/>
                  </a:cubicBezTo>
                  <a:cubicBezTo>
                    <a:pt x="4166536" y="281670"/>
                    <a:pt x="4179236" y="1756281"/>
                    <a:pt x="4185586" y="1831066"/>
                  </a:cubicBezTo>
                  <a:cubicBezTo>
                    <a:pt x="4191936" y="1944202"/>
                    <a:pt x="4188126" y="2059256"/>
                    <a:pt x="4188126" y="2172393"/>
                  </a:cubicBezTo>
                  <a:cubicBezTo>
                    <a:pt x="4188126" y="2272107"/>
                    <a:pt x="4189396" y="2364150"/>
                    <a:pt x="4190666" y="2461357"/>
                  </a:cubicBezTo>
                  <a:cubicBezTo>
                    <a:pt x="4190666" y="2482947"/>
                    <a:pt x="4190666" y="2496917"/>
                    <a:pt x="4190666" y="2521047"/>
                  </a:cubicBezTo>
                  <a:cubicBezTo>
                    <a:pt x="4167806" y="2521047"/>
                    <a:pt x="4147486" y="2522317"/>
                    <a:pt x="4119130" y="2521047"/>
                  </a:cubicBezTo>
                  <a:cubicBezTo>
                    <a:pt x="3908871" y="2515967"/>
                    <a:pt x="3695377" y="2522317"/>
                    <a:pt x="3485118" y="2517237"/>
                  </a:cubicBezTo>
                  <a:cubicBezTo>
                    <a:pt x="3358962" y="2513427"/>
                    <a:pt x="3236042" y="2515967"/>
                    <a:pt x="3109886" y="2513427"/>
                  </a:cubicBezTo>
                  <a:cubicBezTo>
                    <a:pt x="3051660" y="2512157"/>
                    <a:pt x="2993435" y="2510887"/>
                    <a:pt x="2935209" y="2509617"/>
                  </a:cubicBezTo>
                  <a:cubicBezTo>
                    <a:pt x="2899627" y="2509617"/>
                    <a:pt x="2867279" y="2510887"/>
                    <a:pt x="2831697" y="2510887"/>
                  </a:cubicBezTo>
                  <a:cubicBezTo>
                    <a:pt x="2741124" y="2509617"/>
                    <a:pt x="2492047" y="2510887"/>
                    <a:pt x="2401474" y="2509617"/>
                  </a:cubicBezTo>
                  <a:cubicBezTo>
                    <a:pt x="2336779" y="2508347"/>
                    <a:pt x="1042876" y="2517237"/>
                    <a:pt x="978181" y="2515967"/>
                  </a:cubicBezTo>
                  <a:cubicBezTo>
                    <a:pt x="962007" y="2515967"/>
                    <a:pt x="942599" y="2517237"/>
                    <a:pt x="926425" y="2517237"/>
                  </a:cubicBezTo>
                  <a:cubicBezTo>
                    <a:pt x="887608" y="2517237"/>
                    <a:pt x="852025" y="2518507"/>
                    <a:pt x="813208" y="2518507"/>
                  </a:cubicBezTo>
                  <a:cubicBezTo>
                    <a:pt x="716166" y="2518507"/>
                    <a:pt x="622358" y="2517237"/>
                    <a:pt x="525315" y="2515967"/>
                  </a:cubicBezTo>
                  <a:cubicBezTo>
                    <a:pt x="467089" y="2514697"/>
                    <a:pt x="408864" y="2513427"/>
                    <a:pt x="353873" y="2512157"/>
                  </a:cubicBezTo>
                  <a:cubicBezTo>
                    <a:pt x="250361" y="2510887"/>
                    <a:pt x="146848" y="2509617"/>
                    <a:pt x="48260" y="2509617"/>
                  </a:cubicBezTo>
                  <a:cubicBezTo>
                    <a:pt x="38100" y="2509617"/>
                    <a:pt x="29210" y="2509617"/>
                    <a:pt x="19050" y="2508347"/>
                  </a:cubicBezTo>
                  <a:cubicBezTo>
                    <a:pt x="10160" y="2507077"/>
                    <a:pt x="5080" y="2500727"/>
                    <a:pt x="7620" y="2491837"/>
                  </a:cubicBezTo>
                  <a:cubicBezTo>
                    <a:pt x="16510" y="2460028"/>
                    <a:pt x="12700" y="2412089"/>
                    <a:pt x="11430" y="2362232"/>
                  </a:cubicBezTo>
                  <a:cubicBezTo>
                    <a:pt x="10160" y="2260601"/>
                    <a:pt x="6350" y="2160887"/>
                    <a:pt x="7620" y="2059256"/>
                  </a:cubicBezTo>
                  <a:cubicBezTo>
                    <a:pt x="5080" y="1932697"/>
                    <a:pt x="0" y="366043"/>
                    <a:pt x="7620" y="237566"/>
                  </a:cubicBezTo>
                  <a:cubicBezTo>
                    <a:pt x="8890" y="212638"/>
                    <a:pt x="7620" y="185792"/>
                    <a:pt x="8890" y="160863"/>
                  </a:cubicBezTo>
                  <a:cubicBezTo>
                    <a:pt x="10160" y="120595"/>
                    <a:pt x="12700" y="76491"/>
                    <a:pt x="13970" y="44450"/>
                  </a:cubicBezTo>
                  <a:cubicBezTo>
                    <a:pt x="13970" y="41910"/>
                    <a:pt x="15240" y="39370"/>
                    <a:pt x="16510" y="38100"/>
                  </a:cubicBezTo>
                  <a:cubicBezTo>
                    <a:pt x="38100" y="35560"/>
                    <a:pt x="65980" y="30480"/>
                    <a:pt x="117736" y="29210"/>
                  </a:cubicBezTo>
                  <a:cubicBezTo>
                    <a:pt x="205074" y="25400"/>
                    <a:pt x="292413" y="22860"/>
                    <a:pt x="382986" y="20320"/>
                  </a:cubicBezTo>
                  <a:cubicBezTo>
                    <a:pt x="444446" y="17780"/>
                    <a:pt x="505907" y="16510"/>
                    <a:pt x="564132" y="13970"/>
                  </a:cubicBezTo>
                  <a:cubicBezTo>
                    <a:pt x="622358" y="11430"/>
                    <a:pt x="683818" y="8890"/>
                    <a:pt x="742044" y="8890"/>
                  </a:cubicBezTo>
                  <a:cubicBezTo>
                    <a:pt x="806739" y="7620"/>
                    <a:pt x="871434" y="10160"/>
                    <a:pt x="936129" y="8890"/>
                  </a:cubicBezTo>
                  <a:cubicBezTo>
                    <a:pt x="1016998" y="8890"/>
                    <a:pt x="2482343" y="6350"/>
                    <a:pt x="2563212" y="5080"/>
                  </a:cubicBezTo>
                  <a:cubicBezTo>
                    <a:pt x="2640846" y="3810"/>
                    <a:pt x="2718480" y="2540"/>
                    <a:pt x="2799349" y="2540"/>
                  </a:cubicBezTo>
                  <a:cubicBezTo>
                    <a:pt x="2931974" y="1270"/>
                    <a:pt x="3061365" y="0"/>
                    <a:pt x="3193989" y="0"/>
                  </a:cubicBezTo>
                  <a:cubicBezTo>
                    <a:pt x="3248981" y="0"/>
                    <a:pt x="3307206" y="2540"/>
                    <a:pt x="3362197" y="2540"/>
                  </a:cubicBezTo>
                  <a:cubicBezTo>
                    <a:pt x="3514231" y="3810"/>
                    <a:pt x="3669499" y="5080"/>
                    <a:pt x="3821532" y="7620"/>
                  </a:cubicBezTo>
                  <a:cubicBezTo>
                    <a:pt x="3902401" y="8890"/>
                    <a:pt x="3983270" y="12700"/>
                    <a:pt x="4064139" y="16510"/>
                  </a:cubicBezTo>
                  <a:cubicBezTo>
                    <a:pt x="4083548" y="16510"/>
                    <a:pt x="4102956" y="16510"/>
                    <a:pt x="4119130" y="16510"/>
                  </a:cubicBezTo>
                  <a:cubicBezTo>
                    <a:pt x="4138596" y="17780"/>
                    <a:pt x="4147486" y="20320"/>
                    <a:pt x="4157646" y="21590"/>
                  </a:cubicBezTo>
                  <a:close/>
                  <a:moveTo>
                    <a:pt x="4167806" y="2504537"/>
                  </a:moveTo>
                  <a:cubicBezTo>
                    <a:pt x="4169076" y="2488027"/>
                    <a:pt x="4170346" y="2475327"/>
                    <a:pt x="4170346" y="2462627"/>
                  </a:cubicBezTo>
                  <a:cubicBezTo>
                    <a:pt x="4169076" y="2354562"/>
                    <a:pt x="4167806" y="2252931"/>
                    <a:pt x="4167806" y="2143630"/>
                  </a:cubicBezTo>
                  <a:cubicBezTo>
                    <a:pt x="4167806" y="2093773"/>
                    <a:pt x="4170346" y="2043916"/>
                    <a:pt x="4169076" y="1994059"/>
                  </a:cubicBezTo>
                  <a:cubicBezTo>
                    <a:pt x="4169076" y="1948037"/>
                    <a:pt x="4167806" y="1900098"/>
                    <a:pt x="4166536" y="1854077"/>
                  </a:cubicBezTo>
                  <a:cubicBezTo>
                    <a:pt x="4161456" y="1783127"/>
                    <a:pt x="4150026" y="314269"/>
                    <a:pt x="4150026" y="243319"/>
                  </a:cubicBezTo>
                  <a:cubicBezTo>
                    <a:pt x="4147486" y="183874"/>
                    <a:pt x="4144946" y="122512"/>
                    <a:pt x="4142406" y="63500"/>
                  </a:cubicBezTo>
                  <a:cubicBezTo>
                    <a:pt x="4141136" y="44450"/>
                    <a:pt x="4139866" y="43180"/>
                    <a:pt x="4109426" y="41910"/>
                  </a:cubicBezTo>
                  <a:cubicBezTo>
                    <a:pt x="4099722" y="41910"/>
                    <a:pt x="4093252" y="41910"/>
                    <a:pt x="4083548" y="40640"/>
                  </a:cubicBezTo>
                  <a:cubicBezTo>
                    <a:pt x="4002679" y="36830"/>
                    <a:pt x="3918575" y="31750"/>
                    <a:pt x="3837706" y="30480"/>
                  </a:cubicBezTo>
                  <a:cubicBezTo>
                    <a:pt x="3640386" y="26670"/>
                    <a:pt x="3439831" y="25400"/>
                    <a:pt x="3242511" y="22860"/>
                  </a:cubicBezTo>
                  <a:cubicBezTo>
                    <a:pt x="3213398" y="22860"/>
                    <a:pt x="3181051" y="22860"/>
                    <a:pt x="3151938" y="22860"/>
                  </a:cubicBezTo>
                  <a:cubicBezTo>
                    <a:pt x="3103417" y="22860"/>
                    <a:pt x="3054895" y="22860"/>
                    <a:pt x="3009609" y="22860"/>
                  </a:cubicBezTo>
                  <a:cubicBezTo>
                    <a:pt x="2906096" y="22860"/>
                    <a:pt x="2802584" y="22860"/>
                    <a:pt x="2702307" y="24130"/>
                  </a:cubicBezTo>
                  <a:cubicBezTo>
                    <a:pt x="2614968" y="25400"/>
                    <a:pt x="1143154" y="29210"/>
                    <a:pt x="1055815" y="29210"/>
                  </a:cubicBezTo>
                  <a:cubicBezTo>
                    <a:pt x="913486" y="29210"/>
                    <a:pt x="771157" y="26670"/>
                    <a:pt x="628827" y="33020"/>
                  </a:cubicBezTo>
                  <a:cubicBezTo>
                    <a:pt x="554428" y="36830"/>
                    <a:pt x="483263" y="36830"/>
                    <a:pt x="412099" y="38100"/>
                  </a:cubicBezTo>
                  <a:cubicBezTo>
                    <a:pt x="289178" y="41910"/>
                    <a:pt x="166257" y="45720"/>
                    <a:pt x="49530" y="50800"/>
                  </a:cubicBezTo>
                  <a:cubicBezTo>
                    <a:pt x="36830" y="50800"/>
                    <a:pt x="34290" y="53340"/>
                    <a:pt x="33020" y="70738"/>
                  </a:cubicBezTo>
                  <a:cubicBezTo>
                    <a:pt x="31750" y="105254"/>
                    <a:pt x="31750" y="139770"/>
                    <a:pt x="30480" y="174287"/>
                  </a:cubicBezTo>
                  <a:cubicBezTo>
                    <a:pt x="29210" y="231814"/>
                    <a:pt x="26670" y="287423"/>
                    <a:pt x="25400" y="344950"/>
                  </a:cubicBezTo>
                  <a:cubicBezTo>
                    <a:pt x="20320" y="406312"/>
                    <a:pt x="26670" y="1905851"/>
                    <a:pt x="29210" y="1967213"/>
                  </a:cubicBezTo>
                  <a:cubicBezTo>
                    <a:pt x="29210" y="2032410"/>
                    <a:pt x="29210" y="2099525"/>
                    <a:pt x="30480" y="2164723"/>
                  </a:cubicBezTo>
                  <a:cubicBezTo>
                    <a:pt x="30480" y="2212662"/>
                    <a:pt x="33020" y="2260601"/>
                    <a:pt x="33020" y="2308540"/>
                  </a:cubicBezTo>
                  <a:cubicBezTo>
                    <a:pt x="33020" y="2360315"/>
                    <a:pt x="33020" y="2412089"/>
                    <a:pt x="31750" y="2462627"/>
                  </a:cubicBezTo>
                  <a:cubicBezTo>
                    <a:pt x="31750" y="2466437"/>
                    <a:pt x="31750" y="2468977"/>
                    <a:pt x="31750" y="2472787"/>
                  </a:cubicBezTo>
                  <a:cubicBezTo>
                    <a:pt x="31750" y="2482947"/>
                    <a:pt x="35560" y="2486757"/>
                    <a:pt x="44450" y="2486757"/>
                  </a:cubicBezTo>
                  <a:cubicBezTo>
                    <a:pt x="72449" y="2486757"/>
                    <a:pt x="117736" y="2488027"/>
                    <a:pt x="159788" y="2488027"/>
                  </a:cubicBezTo>
                  <a:cubicBezTo>
                    <a:pt x="221248" y="2488027"/>
                    <a:pt x="285943" y="2485487"/>
                    <a:pt x="347403" y="2488027"/>
                  </a:cubicBezTo>
                  <a:cubicBezTo>
                    <a:pt x="447681" y="2491837"/>
                    <a:pt x="547958" y="2494377"/>
                    <a:pt x="648236" y="2493107"/>
                  </a:cubicBezTo>
                  <a:cubicBezTo>
                    <a:pt x="712931" y="2491837"/>
                    <a:pt x="774391" y="2494377"/>
                    <a:pt x="839087" y="2494377"/>
                  </a:cubicBezTo>
                  <a:cubicBezTo>
                    <a:pt x="932894" y="2494377"/>
                    <a:pt x="1026702" y="2493107"/>
                    <a:pt x="1120510" y="2494377"/>
                  </a:cubicBezTo>
                  <a:cubicBezTo>
                    <a:pt x="1259605" y="2495647"/>
                    <a:pt x="2786410" y="2485487"/>
                    <a:pt x="2928740" y="2488027"/>
                  </a:cubicBezTo>
                  <a:cubicBezTo>
                    <a:pt x="2990200" y="2489297"/>
                    <a:pt x="3051660" y="2490567"/>
                    <a:pt x="3109886" y="2490567"/>
                  </a:cubicBezTo>
                  <a:cubicBezTo>
                    <a:pt x="3216633" y="2493107"/>
                    <a:pt x="3320145" y="2489297"/>
                    <a:pt x="3426892" y="2493107"/>
                  </a:cubicBezTo>
                  <a:cubicBezTo>
                    <a:pt x="3514231" y="2495647"/>
                    <a:pt x="3601569" y="2495647"/>
                    <a:pt x="3688908" y="2498187"/>
                  </a:cubicBezTo>
                  <a:cubicBezTo>
                    <a:pt x="3818298" y="2501997"/>
                    <a:pt x="3947688" y="2504537"/>
                    <a:pt x="4077078" y="2505807"/>
                  </a:cubicBezTo>
                  <a:cubicBezTo>
                    <a:pt x="4125599" y="2505807"/>
                    <a:pt x="4147486" y="2504537"/>
                    <a:pt x="4167806" y="250453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9" name="Freeform 9"/>
          <p:cNvSpPr/>
          <p:nvPr/>
        </p:nvSpPr>
        <p:spPr>
          <a:xfrm rot="-1387824">
            <a:off x="527922" y="906834"/>
            <a:ext cx="1950397" cy="641858"/>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031722">
            <a:off x="9076035" y="5609959"/>
            <a:ext cx="2148282" cy="706980"/>
          </a:xfrm>
          <a:custGeom>
            <a:avLst/>
            <a:gdLst/>
            <a:ahLst/>
            <a:cxnLst/>
            <a:rect l="l" t="t" r="r" b="b"/>
            <a:pathLst>
              <a:path w="3222423" h="1060470">
                <a:moveTo>
                  <a:pt x="0" y="0"/>
                </a:moveTo>
                <a:lnTo>
                  <a:pt x="3222423" y="0"/>
                </a:lnTo>
                <a:lnTo>
                  <a:pt x="3222423" y="1060471"/>
                </a:lnTo>
                <a:lnTo>
                  <a:pt x="0" y="1060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503519">
            <a:off x="10226174" y="1991599"/>
            <a:ext cx="2025825" cy="2360601"/>
          </a:xfrm>
          <a:custGeom>
            <a:avLst/>
            <a:gdLst/>
            <a:ahLst/>
            <a:cxnLst/>
            <a:rect l="l" t="t" r="r" b="b"/>
            <a:pathLst>
              <a:path w="3038737" h="3540901">
                <a:moveTo>
                  <a:pt x="0" y="0"/>
                </a:moveTo>
                <a:lnTo>
                  <a:pt x="3038737" y="0"/>
                </a:lnTo>
                <a:lnTo>
                  <a:pt x="3038737"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4725">
            <a:off x="-48658" y="4357175"/>
            <a:ext cx="2402382" cy="2402382"/>
          </a:xfrm>
          <a:custGeom>
            <a:avLst/>
            <a:gdLst/>
            <a:ahLst/>
            <a:cxnLst/>
            <a:rect l="l" t="t" r="r" b="b"/>
            <a:pathLst>
              <a:path w="3603573" h="3603573">
                <a:moveTo>
                  <a:pt x="0" y="0"/>
                </a:moveTo>
                <a:lnTo>
                  <a:pt x="3603573" y="0"/>
                </a:lnTo>
                <a:lnTo>
                  <a:pt x="3603573" y="3603573"/>
                </a:lnTo>
                <a:lnTo>
                  <a:pt x="0" y="3603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503121" y="969243"/>
            <a:ext cx="8538595" cy="641201"/>
          </a:xfrm>
          <a:prstGeom prst="rect">
            <a:avLst/>
          </a:prstGeom>
        </p:spPr>
        <p:txBody>
          <a:bodyPr lIns="0" tIns="0" rIns="0" bIns="0" rtlCol="0" anchor="t">
            <a:spAutoFit/>
          </a:bodyPr>
          <a:lstStyle/>
          <a:p>
            <a:pPr algn="ctr" defTabSz="609630">
              <a:lnSpc>
                <a:spcPts val="4950"/>
              </a:lnSpc>
            </a:pPr>
            <a:r>
              <a:rPr lang="en-US" sz="5156">
                <a:solidFill>
                  <a:srgbClr val="000000"/>
                </a:solidFill>
                <a:latin typeface="More Sugar"/>
                <a:ea typeface="More Sugar"/>
                <a:cs typeface="More Sugar"/>
                <a:sym typeface="More Sugar"/>
              </a:rPr>
              <a:t>Are you interested in NSHS?</a:t>
            </a:r>
          </a:p>
        </p:txBody>
      </p:sp>
      <p:sp>
        <p:nvSpPr>
          <p:cNvPr id="14" name="TextBox 14"/>
          <p:cNvSpPr txBox="1"/>
          <p:nvPr/>
        </p:nvSpPr>
        <p:spPr>
          <a:xfrm>
            <a:off x="1856321" y="2200349"/>
            <a:ext cx="7973609" cy="962892"/>
          </a:xfrm>
          <a:prstGeom prst="rect">
            <a:avLst/>
          </a:prstGeom>
        </p:spPr>
        <p:txBody>
          <a:bodyPr lIns="0" tIns="0" rIns="0" bIns="0" rtlCol="0" anchor="t">
            <a:spAutoFit/>
          </a:bodyPr>
          <a:lstStyle/>
          <a:p>
            <a:pPr algn="ctr" defTabSz="609630">
              <a:lnSpc>
                <a:spcPts val="3900"/>
              </a:lnSpc>
            </a:pPr>
            <a:r>
              <a:rPr lang="en-US" sz="2999">
                <a:solidFill>
                  <a:srgbClr val="000000"/>
                </a:solidFill>
                <a:latin typeface="More Sugar"/>
                <a:ea typeface="More Sugar"/>
                <a:cs typeface="More Sugar"/>
                <a:sym typeface="More Sugar"/>
              </a:rPr>
              <a:t>Well look no further! Here’s all you need to know to join:</a:t>
            </a:r>
          </a:p>
        </p:txBody>
      </p:sp>
      <p:sp>
        <p:nvSpPr>
          <p:cNvPr id="15" name="Freeform 15"/>
          <p:cNvSpPr/>
          <p:nvPr/>
        </p:nvSpPr>
        <p:spPr>
          <a:xfrm>
            <a:off x="9222560" y="-434883"/>
            <a:ext cx="2016526" cy="1968863"/>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143519">
            <a:off x="470914" y="2050497"/>
            <a:ext cx="1226169" cy="2031305"/>
          </a:xfrm>
          <a:custGeom>
            <a:avLst/>
            <a:gdLst/>
            <a:ahLst/>
            <a:cxnLst/>
            <a:rect l="l" t="t" r="r" b="b"/>
            <a:pathLst>
              <a:path w="1839254" h="3046958">
                <a:moveTo>
                  <a:pt x="0" y="0"/>
                </a:moveTo>
                <a:lnTo>
                  <a:pt x="1839254" y="0"/>
                </a:lnTo>
                <a:lnTo>
                  <a:pt x="1839254" y="3046957"/>
                </a:lnTo>
                <a:lnTo>
                  <a:pt x="0" y="304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856321" y="3140149"/>
            <a:ext cx="2612905" cy="2901885"/>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Requirements</a:t>
            </a:r>
            <a:r>
              <a:rPr lang="en-US" sz="1333">
                <a:solidFill>
                  <a:srgbClr val="000000"/>
                </a:solidFill>
                <a:latin typeface="More Sugar"/>
                <a:ea typeface="More Sugar"/>
                <a:cs typeface="More Sugar"/>
                <a:sym typeface="More Sugar"/>
              </a:rPr>
              <a:t>:</a:t>
            </a:r>
          </a:p>
          <a:p>
            <a:pPr algn="ctr" defTabSz="609630">
              <a:lnSpc>
                <a:spcPts val="1867"/>
              </a:lnSpc>
            </a:pPr>
            <a:r>
              <a:rPr lang="en-US" sz="1333">
                <a:solidFill>
                  <a:srgbClr val="000000"/>
                </a:solidFill>
                <a:latin typeface="More Sugar"/>
                <a:ea typeface="More Sugar"/>
                <a:cs typeface="More Sugar"/>
                <a:sym typeface="More Sugar"/>
              </a:rPr>
              <a:t>-3.5 overall GPA</a:t>
            </a:r>
          </a:p>
          <a:p>
            <a:pPr algn="ctr" defTabSz="609630">
              <a:lnSpc>
                <a:spcPts val="1867"/>
              </a:lnSpc>
            </a:pPr>
            <a:r>
              <a:rPr lang="en-US" sz="1333">
                <a:solidFill>
                  <a:srgbClr val="000000"/>
                </a:solidFill>
                <a:latin typeface="More Sugar"/>
                <a:ea typeface="More Sugar"/>
                <a:cs typeface="More Sugar"/>
                <a:sym typeface="More Sugar"/>
              </a:rPr>
              <a:t>-3.5 unweighted GPA in all science courses </a:t>
            </a:r>
          </a:p>
          <a:p>
            <a:pPr algn="ctr" defTabSz="609630">
              <a:lnSpc>
                <a:spcPts val="1867"/>
              </a:lnSpc>
            </a:pPr>
            <a:r>
              <a:rPr lang="en-US" sz="1333">
                <a:solidFill>
                  <a:srgbClr val="000000"/>
                </a:solidFill>
                <a:latin typeface="More Sugar"/>
                <a:ea typeface="More Sugar"/>
                <a:cs typeface="More Sugar"/>
                <a:sym typeface="More Sugar"/>
              </a:rPr>
              <a:t>-2 subsequent science courses within the same subject like Biology</a:t>
            </a:r>
          </a:p>
          <a:p>
            <a:pPr algn="ctr" defTabSz="609630">
              <a:lnSpc>
                <a:spcPts val="1867"/>
              </a:lnSpc>
            </a:pPr>
            <a:r>
              <a:rPr lang="en-US" sz="1333">
                <a:solidFill>
                  <a:srgbClr val="000000"/>
                </a:solidFill>
                <a:latin typeface="More Sugar"/>
                <a:ea typeface="More Sugar"/>
                <a:cs typeface="More Sugar"/>
                <a:sym typeface="More Sugar"/>
              </a:rPr>
              <a:t>Example: Chemistry 1 Honors (High school level) AND Chemistry</a:t>
            </a:r>
          </a:p>
          <a:p>
            <a:pPr algn="ctr" defTabSz="609630">
              <a:lnSpc>
                <a:spcPts val="1867"/>
              </a:lnSpc>
            </a:pPr>
            <a:r>
              <a:rPr lang="en-US" sz="1333">
                <a:solidFill>
                  <a:srgbClr val="000000"/>
                </a:solidFill>
                <a:latin typeface="More Sugar"/>
                <a:ea typeface="More Sugar"/>
                <a:cs typeface="More Sugar"/>
                <a:sym typeface="More Sugar"/>
              </a:rPr>
              <a:t>1 at IRSC (or an AP level Chemistry)</a:t>
            </a: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8" name="TextBox 18"/>
          <p:cNvSpPr txBox="1"/>
          <p:nvPr/>
        </p:nvSpPr>
        <p:spPr>
          <a:xfrm>
            <a:off x="4025553" y="3140149"/>
            <a:ext cx="6516891" cy="3389198"/>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What you need to know before you join:</a:t>
            </a:r>
          </a:p>
          <a:p>
            <a:pPr algn="ctr" defTabSz="609630">
              <a:lnSpc>
                <a:spcPts val="1867"/>
              </a:lnSpc>
            </a:pPr>
            <a:r>
              <a:rPr lang="en-US" sz="1333">
                <a:solidFill>
                  <a:srgbClr val="000000"/>
                </a:solidFill>
                <a:latin typeface="More Sugar"/>
                <a:ea typeface="More Sugar"/>
                <a:cs typeface="More Sugar"/>
                <a:sym typeface="More Sugar"/>
              </a:rPr>
              <a:t>-We meet every other Friday (subject to change)</a:t>
            </a:r>
          </a:p>
          <a:p>
            <a:pPr algn="ctr" defTabSz="609630">
              <a:lnSpc>
                <a:spcPts val="1867"/>
              </a:lnSpc>
            </a:pPr>
            <a:r>
              <a:rPr lang="en-US" sz="1333">
                <a:solidFill>
                  <a:srgbClr val="000000"/>
                </a:solidFill>
                <a:latin typeface="More Sugar"/>
                <a:ea typeface="More Sugar"/>
                <a:cs typeface="More Sugar"/>
                <a:sym typeface="More Sugar"/>
              </a:rPr>
              <a:t>-Ms. Sandum is the sponsor</a:t>
            </a:r>
          </a:p>
          <a:p>
            <a:pPr algn="ctr" defTabSz="609630">
              <a:lnSpc>
                <a:spcPts val="1867"/>
              </a:lnSpc>
            </a:pPr>
            <a:r>
              <a:rPr lang="en-US" sz="1333">
                <a:solidFill>
                  <a:srgbClr val="000000"/>
                </a:solidFill>
                <a:latin typeface="More Sugar"/>
                <a:ea typeface="More Sugar"/>
                <a:cs typeface="More Sugar"/>
                <a:sym typeface="More Sugar"/>
              </a:rPr>
              <a:t>-Any grade can join, as long as you meet the requirements and are accepted</a:t>
            </a:r>
          </a:p>
          <a:p>
            <a:pPr algn="ctr" defTabSz="609630">
              <a:lnSpc>
                <a:spcPts val="1867"/>
              </a:lnSpc>
            </a:pPr>
            <a:r>
              <a:rPr lang="en-US" sz="1333" u="sng">
                <a:solidFill>
                  <a:srgbClr val="000000"/>
                </a:solidFill>
                <a:latin typeface="More Sugar"/>
                <a:ea typeface="More Sugar"/>
                <a:cs typeface="More Sugar"/>
                <a:sym typeface="More Sugar"/>
              </a:rPr>
              <a:t>Applications</a:t>
            </a:r>
            <a:r>
              <a:rPr lang="en-US" sz="1333">
                <a:solidFill>
                  <a:srgbClr val="000000"/>
                </a:solidFill>
                <a:latin typeface="More Sugar"/>
                <a:ea typeface="More Sugar"/>
                <a:cs typeface="More Sugar"/>
                <a:sym typeface="More Sugar"/>
              </a:rPr>
              <a:t>: </a:t>
            </a:r>
          </a:p>
          <a:p>
            <a:pPr algn="ctr" defTabSz="609630">
              <a:lnSpc>
                <a:spcPts val="1867"/>
              </a:lnSpc>
            </a:pPr>
            <a:r>
              <a:rPr lang="en-US" sz="1333">
                <a:solidFill>
                  <a:srgbClr val="000000"/>
                </a:solidFill>
                <a:latin typeface="More Sugar"/>
                <a:ea typeface="More Sugar"/>
                <a:cs typeface="More Sugar"/>
                <a:sym typeface="More Sugar"/>
              </a:rPr>
              <a:t>-They will start September 1st </a:t>
            </a:r>
          </a:p>
          <a:p>
            <a:pPr algn="ctr" defTabSz="609630">
              <a:lnSpc>
                <a:spcPts val="1867"/>
              </a:lnSpc>
            </a:pPr>
            <a:r>
              <a:rPr lang="en-US" sz="1333">
                <a:solidFill>
                  <a:srgbClr val="000000"/>
                </a:solidFill>
                <a:latin typeface="More Sugar"/>
                <a:ea typeface="More Sugar"/>
                <a:cs typeface="More Sugar"/>
                <a:sym typeface="More Sugar"/>
              </a:rPr>
              <a:t>-They will be on paper</a:t>
            </a:r>
          </a:p>
          <a:p>
            <a:pPr algn="ctr" defTabSz="609630">
              <a:lnSpc>
                <a:spcPts val="1867"/>
              </a:lnSpc>
            </a:pPr>
            <a:r>
              <a:rPr lang="en-US" sz="1333">
                <a:solidFill>
                  <a:srgbClr val="000000"/>
                </a:solidFill>
                <a:latin typeface="More Sugar"/>
                <a:ea typeface="More Sugar"/>
                <a:cs typeface="More Sugar"/>
                <a:sym typeface="More Sugar"/>
              </a:rPr>
              <a:t>-Where: Ms. Sandum or the front office</a:t>
            </a:r>
          </a:p>
          <a:p>
            <a:pPr algn="ctr" defTabSz="609630">
              <a:lnSpc>
                <a:spcPts val="1867"/>
              </a:lnSpc>
            </a:pPr>
            <a:r>
              <a:rPr lang="en-US" sz="1333">
                <a:solidFill>
                  <a:srgbClr val="000000"/>
                </a:solidFill>
                <a:latin typeface="More Sugar"/>
                <a:ea typeface="More Sugar"/>
                <a:cs typeface="More Sugar"/>
                <a:sym typeface="More Sugar"/>
              </a:rPr>
              <a:t>-You can turn the application in to Ms. Sandum’s classroom or email a scanned version to sandum.kathryn@somersetcollegeprep.org. </a:t>
            </a:r>
          </a:p>
          <a:p>
            <a:pPr algn="ctr" defTabSz="609630">
              <a:lnSpc>
                <a:spcPts val="1867"/>
              </a:lnSpc>
            </a:pPr>
            <a:r>
              <a:rPr lang="en-US" sz="1333">
                <a:solidFill>
                  <a:srgbClr val="000000"/>
                </a:solidFill>
                <a:latin typeface="More Sugar"/>
                <a:ea typeface="More Sugar"/>
                <a:cs typeface="More Sugar"/>
                <a:sym typeface="More Sugar"/>
              </a:rPr>
              <a:t>-Deadline October 10th (end of quarter) </a:t>
            </a: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9" name="TextBox 19"/>
          <p:cNvSpPr txBox="1"/>
          <p:nvPr/>
        </p:nvSpPr>
        <p:spPr>
          <a:xfrm>
            <a:off x="1856321" y="5960744"/>
            <a:ext cx="7973609" cy="542393"/>
          </a:xfrm>
          <a:prstGeom prst="rect">
            <a:avLst/>
          </a:prstGeom>
        </p:spPr>
        <p:txBody>
          <a:bodyPr lIns="0" tIns="0" rIns="0" bIns="0" rtlCol="0" anchor="t">
            <a:spAutoFit/>
          </a:bodyPr>
          <a:lstStyle/>
          <a:p>
            <a:pPr algn="ctr" defTabSz="609630">
              <a:lnSpc>
                <a:spcPts val="2166"/>
              </a:lnSpc>
            </a:pPr>
            <a:r>
              <a:rPr lang="en-US" sz="1666">
                <a:solidFill>
                  <a:srgbClr val="000000"/>
                </a:solidFill>
                <a:latin typeface="More Sugar"/>
                <a:ea typeface="More Sugar"/>
                <a:cs typeface="More Sugar"/>
                <a:sym typeface="More Sugar"/>
              </a:rPr>
              <a:t>Any further questions you contact either ewitt002@somerset.colegia.org or sandum.kathryn@somersetcollegeprep.org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09E35B-8838-1915-1527-F89CA127C6B4}"/>
              </a:ext>
            </a:extLst>
          </p:cNvPr>
          <p:cNvPicPr>
            <a:picLocks noChangeAspect="1"/>
          </p:cNvPicPr>
          <p:nvPr/>
        </p:nvPicPr>
        <p:blipFill>
          <a:blip r:embed="rId2"/>
          <a:stretch>
            <a:fillRect/>
          </a:stretch>
        </p:blipFill>
        <p:spPr>
          <a:xfrm>
            <a:off x="180149" y="75732"/>
            <a:ext cx="11831701" cy="6706536"/>
          </a:xfrm>
          <a:prstGeom prst="rect">
            <a:avLst/>
          </a:prstGeom>
        </p:spPr>
      </p:pic>
    </p:spTree>
    <p:extLst>
      <p:ext uri="{BB962C8B-B14F-4D97-AF65-F5344CB8AC3E}">
        <p14:creationId xmlns:p14="http://schemas.microsoft.com/office/powerpoint/2010/main" val="2478564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9274974" y="497797"/>
            <a:ext cx="3074874" cy="821830"/>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88786">
            <a:off x="10313549" y="2700628"/>
            <a:ext cx="1843900" cy="516292"/>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479167">
            <a:off x="10265663" y="4225205"/>
            <a:ext cx="1611984" cy="2279155"/>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448923">
            <a:off x="6111309" y="6329280"/>
            <a:ext cx="2438400" cy="394577"/>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52242">
            <a:off x="2764848" y="6155459"/>
            <a:ext cx="1468417" cy="742218"/>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7151" y="5233544"/>
            <a:ext cx="1938071" cy="1624456"/>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469522">
            <a:off x="48282" y="322469"/>
            <a:ext cx="2158497" cy="1809213"/>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582594">
            <a:off x="70459" y="3224764"/>
            <a:ext cx="1814303" cy="98962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30262">
            <a:off x="3152130" y="-685800"/>
            <a:ext cx="1657978" cy="13716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06619">
            <a:off x="6523035" y="-556367"/>
            <a:ext cx="1085416" cy="1787362"/>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1617516" y="1203202"/>
            <a:ext cx="8956969" cy="4801727"/>
            <a:chOff x="0" y="0"/>
            <a:chExt cx="3538556" cy="1896979"/>
          </a:xfrm>
        </p:grpSpPr>
        <p:sp>
          <p:nvSpPr>
            <p:cNvPr id="13" name="Freeform 13"/>
            <p:cNvSpPr/>
            <p:nvPr/>
          </p:nvSpPr>
          <p:spPr>
            <a:xfrm>
              <a:off x="0" y="0"/>
              <a:ext cx="3538556" cy="1896979"/>
            </a:xfrm>
            <a:custGeom>
              <a:avLst/>
              <a:gdLst/>
              <a:ahLst/>
              <a:cxnLst/>
              <a:rect l="l" t="t" r="r" b="b"/>
              <a:pathLst>
                <a:path w="3538556" h="1896979">
                  <a:moveTo>
                    <a:pt x="29388" y="0"/>
                  </a:moveTo>
                  <a:lnTo>
                    <a:pt x="3509168" y="0"/>
                  </a:lnTo>
                  <a:cubicBezTo>
                    <a:pt x="3525398" y="0"/>
                    <a:pt x="3538556" y="13157"/>
                    <a:pt x="3538556" y="29388"/>
                  </a:cubicBezTo>
                  <a:lnTo>
                    <a:pt x="3538556" y="1867591"/>
                  </a:lnTo>
                  <a:cubicBezTo>
                    <a:pt x="3538556" y="1883821"/>
                    <a:pt x="3525398" y="1896979"/>
                    <a:pt x="3509168" y="1896979"/>
                  </a:cubicBezTo>
                  <a:lnTo>
                    <a:pt x="29388" y="1896979"/>
                  </a:lnTo>
                  <a:cubicBezTo>
                    <a:pt x="13157" y="1896979"/>
                    <a:pt x="0" y="1883821"/>
                    <a:pt x="0" y="1867591"/>
                  </a:cubicBezTo>
                  <a:lnTo>
                    <a:pt x="0" y="29388"/>
                  </a:lnTo>
                  <a:cubicBezTo>
                    <a:pt x="0" y="13157"/>
                    <a:pt x="13157" y="0"/>
                    <a:pt x="29388" y="0"/>
                  </a:cubicBezTo>
                  <a:close/>
                </a:path>
              </a:pathLst>
            </a:custGeom>
            <a:solidFill>
              <a:srgbClr val="FFFFFF"/>
            </a:solidFill>
            <a:ln w="190500" cap="rnd">
              <a:solidFill>
                <a:srgbClr val="082A44"/>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38100"/>
              <a:ext cx="3538556" cy="193507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2387622" y="2122059"/>
            <a:ext cx="7416757" cy="913776"/>
          </a:xfrm>
          <a:prstGeom prst="rect">
            <a:avLst/>
          </a:prstGeom>
        </p:spPr>
        <p:txBody>
          <a:bodyPr lIns="0" tIns="0" rIns="0" bIns="0" rtlCol="0" anchor="t">
            <a:spAutoFit/>
          </a:bodyPr>
          <a:lstStyle/>
          <a:p>
            <a:pPr algn="ctr" defTabSz="609630">
              <a:lnSpc>
                <a:spcPts val="7841"/>
              </a:lnSpc>
              <a:spcBef>
                <a:spcPct val="0"/>
              </a:spcBef>
            </a:pPr>
            <a:r>
              <a:rPr lang="en-US" sz="5601">
                <a:solidFill>
                  <a:srgbClr val="000000"/>
                </a:solidFill>
                <a:latin typeface="Norwester"/>
                <a:ea typeface="Norwester"/>
                <a:cs typeface="Norwester"/>
                <a:sym typeface="Norwester"/>
              </a:rPr>
              <a:t>Math Honors Society​?</a:t>
            </a:r>
          </a:p>
        </p:txBody>
      </p:sp>
      <p:sp>
        <p:nvSpPr>
          <p:cNvPr id="16" name="TextBox 16"/>
          <p:cNvSpPr txBox="1"/>
          <p:nvPr/>
        </p:nvSpPr>
        <p:spPr>
          <a:xfrm>
            <a:off x="1755648" y="1489172"/>
            <a:ext cx="8650224" cy="655308"/>
          </a:xfrm>
          <a:prstGeom prst="rect">
            <a:avLst/>
          </a:prstGeom>
        </p:spPr>
        <p:txBody>
          <a:bodyPr wrap="square" lIns="0" tIns="0" rIns="0" bIns="0" rtlCol="0" anchor="t">
            <a:spAutoFit/>
          </a:bodyPr>
          <a:lstStyle/>
          <a:p>
            <a:pPr algn="ctr" defTabSz="609630">
              <a:lnSpc>
                <a:spcPts val="5596"/>
              </a:lnSpc>
              <a:spcBef>
                <a:spcPct val="0"/>
              </a:spcBef>
            </a:pPr>
            <a:r>
              <a:rPr lang="en-US" sz="3997" spc="887">
                <a:solidFill>
                  <a:srgbClr val="000000"/>
                </a:solidFill>
                <a:latin typeface="Nine by Five"/>
                <a:ea typeface="Nine by Five"/>
                <a:cs typeface="Nine by Five"/>
                <a:sym typeface="Nine by Five"/>
              </a:rPr>
              <a:t>Interested in Joining</a:t>
            </a:r>
          </a:p>
        </p:txBody>
      </p:sp>
      <p:sp>
        <p:nvSpPr>
          <p:cNvPr id="17" name="TextBox 17"/>
          <p:cNvSpPr txBox="1"/>
          <p:nvPr/>
        </p:nvSpPr>
        <p:spPr>
          <a:xfrm>
            <a:off x="238255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SCPA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3.5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
        <p:nvSpPr>
          <p:cNvPr id="18" name="TextBox 18"/>
          <p:cNvSpPr txBox="1"/>
          <p:nvPr/>
        </p:nvSpPr>
        <p:spPr>
          <a:xfrm>
            <a:off x="2484685" y="5029096"/>
            <a:ext cx="7132123" cy="802079"/>
          </a:xfrm>
          <a:prstGeom prst="rect">
            <a:avLst/>
          </a:prstGeom>
        </p:spPr>
        <p:txBody>
          <a:bodyPr lIns="0" tIns="0" rIns="0" bIns="0" rtlCol="0" anchor="t">
            <a:spAutoFit/>
          </a:bodyPr>
          <a:lstStyle/>
          <a:p>
            <a:pPr algn="ctr" defTabSz="609630">
              <a:lnSpc>
                <a:spcPts val="1565"/>
              </a:lnSpc>
            </a:pPr>
            <a:r>
              <a:rPr lang="en-US" sz="1118" b="1">
                <a:solidFill>
                  <a:srgbClr val="000000"/>
                </a:solidFill>
                <a:latin typeface="Aileron Bold"/>
                <a:ea typeface="Aileron Bold"/>
                <a:cs typeface="Aileron Bold"/>
                <a:sym typeface="Aileron Bold"/>
              </a:rPr>
              <a:t>Any questions?​</a:t>
            </a:r>
          </a:p>
          <a:p>
            <a:pPr algn="ctr" defTabSz="609630">
              <a:lnSpc>
                <a:spcPts val="1565"/>
              </a:lnSpc>
            </a:pPr>
            <a:r>
              <a:rPr lang="en-US" sz="1118" b="1">
                <a:solidFill>
                  <a:srgbClr val="000000"/>
                </a:solidFill>
                <a:latin typeface="Aileron Bold"/>
                <a:ea typeface="Aileron Bold"/>
                <a:cs typeface="Aileron Bold"/>
                <a:sym typeface="Aileron Bold"/>
              </a:rPr>
              <a:t>Email our sponsor Mrs. Ageeb (</a:t>
            </a:r>
            <a:r>
              <a:rPr lang="en-US" sz="1118" b="1" u="sng">
                <a:solidFill>
                  <a:srgbClr val="000000"/>
                </a:solidFill>
                <a:latin typeface="Aileron Bold"/>
                <a:ea typeface="Aileron Bold"/>
                <a:cs typeface="Aileron Bold"/>
                <a:sym typeface="Aileron Bold"/>
                <a:hlinkClick r:id="rId22" tooltip="mailto:ageeb.linda@somersetcollegeprep.org"/>
              </a:rPr>
              <a:t>ageeb.linda@somersetcollegeprep.org</a:t>
            </a:r>
            <a:r>
              <a:rPr lang="en-US" sz="1118" b="1">
                <a:solidFill>
                  <a:srgbClr val="000000"/>
                </a:solidFill>
                <a:latin typeface="Aileron Bold"/>
                <a:ea typeface="Aileron Bold"/>
                <a:cs typeface="Aileron Bold"/>
                <a:sym typeface="Aileron Bold"/>
              </a:rPr>
              <a:t>)​ or our 2025-2026 President Maximus Dill (</a:t>
            </a:r>
            <a:r>
              <a:rPr lang="en-US" sz="1118" b="1" u="sng">
                <a:solidFill>
                  <a:srgbClr val="000000"/>
                </a:solidFill>
                <a:latin typeface="Aileron Bold"/>
                <a:ea typeface="Aileron Bold"/>
                <a:cs typeface="Aileron Bold"/>
                <a:sym typeface="Aileron Bold"/>
                <a:hlinkClick r:id="rId23" tooltip="mailto:mdill004@somerset.colegia.org"/>
              </a:rPr>
              <a:t>mdill004@somerset.colegia.org</a:t>
            </a:r>
            <a:r>
              <a:rPr lang="en-US" sz="1118" b="1">
                <a:solidFill>
                  <a:srgbClr val="000000"/>
                </a:solidFill>
                <a:latin typeface="Aileron Bold"/>
                <a:ea typeface="Aileron Bold"/>
                <a:cs typeface="Aileron Bold"/>
                <a:sym typeface="Aileron Bold"/>
              </a:rPr>
              <a:t>) </a:t>
            </a:r>
          </a:p>
          <a:p>
            <a:pPr algn="ctr" defTabSz="609630">
              <a:lnSpc>
                <a:spcPts val="1565"/>
              </a:lnSpc>
              <a:spcBef>
                <a:spcPct val="0"/>
              </a:spcBef>
            </a:pPr>
            <a:endParaRPr lang="en-US" sz="1118" b="1">
              <a:solidFill>
                <a:srgbClr val="000000"/>
              </a:solidFill>
              <a:latin typeface="Aileron Bold"/>
              <a:ea typeface="Aileron Bold"/>
              <a:cs typeface="Aileron Bold"/>
              <a:sym typeface="Aileron Bold"/>
            </a:endParaRPr>
          </a:p>
        </p:txBody>
      </p:sp>
      <p:sp>
        <p:nvSpPr>
          <p:cNvPr id="19" name="TextBox 19"/>
          <p:cNvSpPr txBox="1"/>
          <p:nvPr/>
        </p:nvSpPr>
        <p:spPr>
          <a:xfrm>
            <a:off x="641967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3.0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9FF01-3103-8456-0C8D-D25BBBB73F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F1DE1DE-82A5-3DCB-63BD-460DBAEC1686}"/>
              </a:ext>
            </a:extLst>
          </p:cNvPr>
          <p:cNvSpPr txBox="1"/>
          <p:nvPr/>
        </p:nvSpPr>
        <p:spPr>
          <a:xfrm>
            <a:off x="-2" y="838427"/>
            <a:ext cx="6095999" cy="113266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AD2AAB1E-F0E4-8497-35FC-C35CF3D912BA}"/>
              </a:ext>
            </a:extLst>
          </p:cNvPr>
          <p:cNvSpPr>
            <a:spLocks noGrp="1"/>
          </p:cNvSpPr>
          <p:nvPr>
            <p:ph type="subTitle" idx="1"/>
          </p:nvPr>
        </p:nvSpPr>
        <p:spPr>
          <a:xfrm>
            <a:off x="-1" y="2635561"/>
            <a:ext cx="6095998" cy="1132666"/>
          </a:xfrm>
        </p:spPr>
        <p:txBody>
          <a:bodyPr vert="horz" lIns="91440" tIns="45720" rIns="91440" bIns="45720" rtlCol="0">
            <a:normAutofit/>
          </a:bodyPr>
          <a:lstStyle/>
          <a:p>
            <a:pPr marR="0" algn="l">
              <a:spcAft>
                <a:spcPts val="800"/>
              </a:spcAft>
            </a:pPr>
            <a:endParaRPr lang="en-US" sz="600" b="1" i="0" dirty="0">
              <a:solidFill>
                <a:schemeClr val="bg1"/>
              </a:solidFill>
              <a:effectLst/>
            </a:endParaRPr>
          </a:p>
          <a:p>
            <a:pPr marR="0">
              <a:spcAft>
                <a:spcPts val="800"/>
              </a:spcAft>
            </a:pPr>
            <a:r>
              <a:rPr lang="en-US" sz="3600" b="1" i="0" dirty="0">
                <a:solidFill>
                  <a:schemeClr val="bg1"/>
                </a:solidFill>
                <a:effectLst/>
                <a:latin typeface="Algerian" panose="04020705040A02060702" pitchFamily="82" charset="0"/>
              </a:rPr>
              <a:t>Come join the adventure</a:t>
            </a:r>
            <a:endParaRPr lang="en-US" sz="800" dirty="0">
              <a:solidFill>
                <a:schemeClr val="bg1"/>
              </a:solidFill>
            </a:endParaRPr>
          </a:p>
        </p:txBody>
      </p:sp>
      <p:pic>
        <p:nvPicPr>
          <p:cNvPr id="5" name="Picture 4" descr="A dragon flying over a city&#10;&#10;AI-generated content may be incorrect.">
            <a:extLst>
              <a:ext uri="{FF2B5EF4-FFF2-40B4-BE49-F238E27FC236}">
                <a16:creationId xmlns:a16="http://schemas.microsoft.com/office/drawing/2014/main" id="{105D689D-395A-AFCA-4B33-0CD58FAF8228}"/>
              </a:ext>
            </a:extLst>
          </p:cNvPr>
          <p:cNvPicPr>
            <a:picLocks noChangeAspect="1"/>
          </p:cNvPicPr>
          <p:nvPr/>
        </p:nvPicPr>
        <p:blipFill>
          <a:blip r:embed="rId2">
            <a:extLst>
              <a:ext uri="{28A0092B-C50C-407E-A947-70E740481C1C}">
                <a14:useLocalDpi xmlns:a14="http://schemas.microsoft.com/office/drawing/2010/main" val="0"/>
              </a:ext>
            </a:extLst>
          </a:blip>
          <a:srcRect l="27674" r="2034" b="-1"/>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5DEF543-3ABC-101F-1F4F-D66BF0C66805}"/>
              </a:ext>
            </a:extLst>
          </p:cNvPr>
          <p:cNvSpPr txBox="1"/>
          <p:nvPr/>
        </p:nvSpPr>
        <p:spPr>
          <a:xfrm>
            <a:off x="1" y="3771175"/>
            <a:ext cx="6095998" cy="17748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Mondays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3:50 to 5:15</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Rm.# 175</a:t>
            </a:r>
            <a:endParaRPr kumimoji="0" lang="en-US" sz="32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endParaRPr>
          </a:p>
        </p:txBody>
      </p:sp>
    </p:spTree>
    <p:extLst>
      <p:ext uri="{BB962C8B-B14F-4D97-AF65-F5344CB8AC3E}">
        <p14:creationId xmlns:p14="http://schemas.microsoft.com/office/powerpoint/2010/main" val="739807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B6B2-C98C-BF54-5B49-38FDF55ABC32}"/>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324927B-118B-75C3-3CE4-7F32C202119B}"/>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1774B893-82F8-F30C-B309-BF275DAD9267}"/>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35E9AE5A-7C56-822E-C8FC-DF7A21693BA3}"/>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CE58582A-0E2A-C892-209D-B7AC7065B0C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155303A-6947-AC54-18E8-A65F81313F20}"/>
              </a:ext>
            </a:extLst>
          </p:cNvPr>
          <p:cNvPicPr>
            <a:picLocks noChangeAspect="1"/>
          </p:cNvPicPr>
          <p:nvPr/>
        </p:nvPicPr>
        <p:blipFill>
          <a:blip r:embed="rId2"/>
          <a:stretch>
            <a:fillRect/>
          </a:stretch>
        </p:blipFill>
        <p:spPr>
          <a:xfrm>
            <a:off x="0" y="28415"/>
            <a:ext cx="12192000" cy="6801169"/>
          </a:xfrm>
          <a:prstGeom prst="rect">
            <a:avLst/>
          </a:prstGeom>
        </p:spPr>
      </p:pic>
    </p:spTree>
    <p:extLst>
      <p:ext uri="{BB962C8B-B14F-4D97-AF65-F5344CB8AC3E}">
        <p14:creationId xmlns:p14="http://schemas.microsoft.com/office/powerpoint/2010/main" val="4051660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p:txBody>
          <a:bodyPr>
            <a:normAutofit/>
          </a:bodyPr>
          <a:lstStyle/>
          <a:p>
            <a:pPr algn="ctr"/>
            <a:r>
              <a:rPr lang="en-US" dirty="0"/>
              <a:t>School Club List</a:t>
            </a:r>
          </a:p>
        </p:txBody>
      </p: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838200" y="1825624"/>
            <a:ext cx="5181600" cy="4667249"/>
          </a:xfrm>
        </p:spPr>
        <p:txBody>
          <a:bodyPr>
            <a:normAutofit fontScale="40000" lnSpcReduction="20000"/>
          </a:bodyPr>
          <a:lstStyle/>
          <a:p>
            <a:r>
              <a:rPr lang="en-US" sz="3400" u="sng" dirty="0"/>
              <a:t>Monday</a:t>
            </a:r>
          </a:p>
          <a:p>
            <a:r>
              <a:rPr lang="en-US" sz="3400" dirty="0"/>
              <a:t>Chorus (High School)- afterschool from 4-5:30		 </a:t>
            </a:r>
          </a:p>
          <a:p>
            <a:r>
              <a:rPr lang="en-US" sz="3400" dirty="0"/>
              <a:t>Chess- at lunch, in 134A</a:t>
            </a:r>
          </a:p>
          <a:p>
            <a:r>
              <a:rPr lang="en-US" sz="3400" dirty="0"/>
              <a:t>Neurons and Newtons- at lunch, in 243B</a:t>
            </a:r>
          </a:p>
          <a:p>
            <a:r>
              <a:rPr lang="en-US" sz="3400" dirty="0"/>
              <a:t>Dungeons and Dragons- afterschool, in 175c, from 3:50-5:15</a:t>
            </a:r>
          </a:p>
          <a:p>
            <a:r>
              <a:rPr lang="en-US" sz="3400" dirty="0"/>
              <a:t>Library Open to Middle School, at lunch, in 232A</a:t>
            </a:r>
          </a:p>
          <a:p>
            <a:r>
              <a:rPr lang="en-US" sz="3400" u="sng" dirty="0"/>
              <a:t>Tuesday</a:t>
            </a:r>
          </a:p>
          <a:p>
            <a:r>
              <a:rPr lang="en-US" sz="3400" dirty="0"/>
              <a:t>K-Pop- at lunch, in 230A</a:t>
            </a:r>
          </a:p>
          <a:p>
            <a:r>
              <a:rPr lang="en-US" sz="3400" dirty="0"/>
              <a:t>Drama- afterschool in 167c, 4-5pm</a:t>
            </a:r>
          </a:p>
          <a:p>
            <a:r>
              <a:rPr lang="en-US" sz="3400" dirty="0"/>
              <a:t>Gaming Club- afterschool, from 3:45-5pm in 276c</a:t>
            </a:r>
          </a:p>
          <a:p>
            <a:r>
              <a:rPr lang="en-US" sz="3400" dirty="0"/>
              <a:t>Library Open to Middle School, at lunch, in 232A</a:t>
            </a:r>
          </a:p>
          <a:p>
            <a:r>
              <a:rPr lang="en-US" sz="3400" u="sng" dirty="0"/>
              <a:t>Wednesday</a:t>
            </a:r>
          </a:p>
          <a:p>
            <a:r>
              <a:rPr lang="en-US" sz="3400" dirty="0"/>
              <a:t>SGA- Afterschool at 4pm</a:t>
            </a:r>
          </a:p>
          <a:p>
            <a:r>
              <a:rPr lang="en-US" sz="3400" dirty="0"/>
              <a:t>First Priority- at lunch in the gym</a:t>
            </a:r>
          </a:p>
          <a:p>
            <a:r>
              <a:rPr lang="en-US" sz="3400" dirty="0"/>
              <a:t>Crochet Club- afterschool from 3:45-5:25, in 235A</a:t>
            </a:r>
          </a:p>
          <a:p>
            <a:r>
              <a:rPr lang="en-US" sz="3400" dirty="0"/>
              <a:t>Odyssey of the Mind- at lunch, in 276C</a:t>
            </a:r>
          </a:p>
          <a:p>
            <a:r>
              <a:rPr lang="en-US" sz="3400" dirty="0"/>
              <a:t>Library Open to High School, at lunch, in 232A</a:t>
            </a:r>
          </a:p>
          <a:p>
            <a:endParaRPr lang="en-US" sz="1800" dirty="0"/>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p:txBody>
          <a:bodyPr>
            <a:normAutofit fontScale="40000" lnSpcReduction="20000"/>
          </a:bodyPr>
          <a:lstStyle/>
          <a:p>
            <a:r>
              <a:rPr lang="en-US" sz="4000" u="sng" dirty="0"/>
              <a:t>Thursday</a:t>
            </a:r>
          </a:p>
          <a:p>
            <a:r>
              <a:rPr lang="en-US" sz="4000" dirty="0"/>
              <a:t>Artists for a Cause- at lunch, in 268c</a:t>
            </a:r>
          </a:p>
          <a:p>
            <a:r>
              <a:rPr lang="en-US" sz="4000" dirty="0"/>
              <a:t>Future Builders of America- at lunch in 175c</a:t>
            </a:r>
          </a:p>
          <a:p>
            <a:r>
              <a:rPr lang="en-US" sz="4000" dirty="0"/>
              <a:t>Prom Committee/Planning- 276A at lunch </a:t>
            </a:r>
          </a:p>
          <a:p>
            <a:r>
              <a:rPr lang="en-US" sz="4000" dirty="0"/>
              <a:t>Computer Science Club- at lunch and afterschool, in 128A</a:t>
            </a:r>
          </a:p>
          <a:p>
            <a:r>
              <a:rPr lang="en-US" sz="4000" dirty="0"/>
              <a:t>Library Open to High School, at lunch, in 232A</a:t>
            </a:r>
          </a:p>
          <a:p>
            <a:r>
              <a:rPr lang="en-US" sz="4000" u="sng" dirty="0"/>
              <a:t>Friday</a:t>
            </a:r>
          </a:p>
          <a:p>
            <a:r>
              <a:rPr lang="en-US" sz="4000" dirty="0"/>
              <a:t>Movie Club- at lunch, in 134A</a:t>
            </a:r>
          </a:p>
          <a:p>
            <a:r>
              <a:rPr lang="en-US" sz="4000" dirty="0"/>
              <a:t>Gay-Straight Alliance- at lunch, in 169c</a:t>
            </a:r>
          </a:p>
          <a:p>
            <a:r>
              <a:rPr lang="en-US" altLang="en-US" sz="4000" dirty="0">
                <a:solidFill>
                  <a:srgbClr val="000000"/>
                </a:solidFill>
                <a:latin typeface="Aptos" panose="020B0004020202020204" pitchFamily="34" charset="0"/>
              </a:rPr>
              <a:t>Middle School Science Olympiad at lunch, in 245B </a:t>
            </a:r>
            <a:endParaRPr lang="en-US" altLang="en-US" sz="4000" dirty="0">
              <a:latin typeface="Arial" panose="020B0604020202020204" pitchFamily="34" charset="0"/>
            </a:endParaRPr>
          </a:p>
          <a:p>
            <a:endParaRPr lang="en-US" dirty="0"/>
          </a:p>
        </p:txBody>
      </p:sp>
    </p:spTree>
    <p:extLst>
      <p:ext uri="{BB962C8B-B14F-4D97-AF65-F5344CB8AC3E}">
        <p14:creationId xmlns:p14="http://schemas.microsoft.com/office/powerpoint/2010/main" val="1262471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TotalTime>
  <Words>2137</Words>
  <Application>Microsoft Office PowerPoint</Application>
  <PresentationFormat>Widescreen</PresentationFormat>
  <Paragraphs>309</Paragraphs>
  <Slides>48</Slides>
  <Notes>1</Notes>
  <HiddenSlides>0</HiddenSlides>
  <MMClips>0</MMClips>
  <ScaleCrop>false</ScaleCrop>
  <HeadingPairs>
    <vt:vector size="6" baseType="variant">
      <vt:variant>
        <vt:lpstr>Fonts Used</vt:lpstr>
      </vt:variant>
      <vt:variant>
        <vt:i4>31</vt:i4>
      </vt:variant>
      <vt:variant>
        <vt:lpstr>Theme</vt:lpstr>
      </vt:variant>
      <vt:variant>
        <vt:i4>16</vt:i4>
      </vt:variant>
      <vt:variant>
        <vt:lpstr>Slide Titles</vt:lpstr>
      </vt:variant>
      <vt:variant>
        <vt:i4>48</vt:i4>
      </vt:variant>
    </vt:vector>
  </HeadingPairs>
  <TitlesOfParts>
    <vt:vector size="95" baseType="lpstr">
      <vt:lpstr>Aileron Bold</vt:lpstr>
      <vt:lpstr>Algerian</vt:lpstr>
      <vt:lpstr>Aller</vt:lpstr>
      <vt:lpstr>Aptos</vt:lpstr>
      <vt:lpstr>Aptos Display</vt:lpstr>
      <vt:lpstr>Arial</vt:lpstr>
      <vt:lpstr>Arial Black</vt:lpstr>
      <vt:lpstr>Arial Nova</vt:lpstr>
      <vt:lpstr>Baskerville Old Face</vt:lpstr>
      <vt:lpstr>Bookman Old Style</vt:lpstr>
      <vt:lpstr>Calibri</vt:lpstr>
      <vt:lpstr>Calibri Light</vt:lpstr>
      <vt:lpstr>Calisto MT</vt:lpstr>
      <vt:lpstr>Courier New</vt:lpstr>
      <vt:lpstr>Georgia</vt:lpstr>
      <vt:lpstr>Gill Sans Nova</vt:lpstr>
      <vt:lpstr>Gladiola</vt:lpstr>
      <vt:lpstr>Grandview Display</vt:lpstr>
      <vt:lpstr>Modern Love</vt:lpstr>
      <vt:lpstr>More Sugar</vt:lpstr>
      <vt:lpstr>Nine by Five</vt:lpstr>
      <vt:lpstr>Norwester</vt:lpstr>
      <vt:lpstr>Open sans</vt:lpstr>
      <vt:lpstr>Recoleta Bold</vt:lpstr>
      <vt:lpstr>Rockwell</vt:lpstr>
      <vt:lpstr>Segoe UI</vt:lpstr>
      <vt:lpstr>Shrikhand</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MinimalXOVTI</vt:lpstr>
      <vt:lpstr>3_Office Theme</vt:lpstr>
      <vt:lpstr>1_Office Theme</vt:lpstr>
      <vt:lpstr>5_Office Theme</vt:lpstr>
      <vt:lpstr>7_Office Theme</vt:lpstr>
      <vt:lpstr>ChronicleVTI</vt:lpstr>
      <vt:lpstr>6_Office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vt:lpstr>
      <vt:lpstr>PowerPoint Presentation</vt:lpstr>
      <vt:lpstr>PowerPoint Presentation</vt:lpstr>
      <vt:lpstr>PowerPoint Presentation</vt:lpstr>
      <vt:lpstr>PowerPoint Presentation</vt:lpstr>
      <vt:lpstr>PowerPoint Presentation</vt:lpstr>
      <vt:lpstr>FBA Cornhole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9</cp:revision>
  <dcterms:created xsi:type="dcterms:W3CDTF">2023-08-06T12:12:54Z</dcterms:created>
  <dcterms:modified xsi:type="dcterms:W3CDTF">2025-09-25T12:14:25Z</dcterms:modified>
</cp:coreProperties>
</file>